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Dancing Script" panose="020B0604020202020204" charset="0"/>
      <p:regular r:id="rId13"/>
      <p:bold r:id="rId14"/>
    </p:embeddedFont>
    <p:embeddedFont>
      <p:font typeface="Source Code Pro" panose="020B0604020202020204" charset="0"/>
      <p:regular r:id="rId15"/>
      <p:bold r:id="rId16"/>
    </p:embeddedFont>
    <p:embeddedFont>
      <p:font typeface="Georgia" panose="02040502050405020303" pitchFamily="18" charset="0"/>
      <p:regular r:id="rId17"/>
      <p:bold r:id="rId18"/>
      <p:italic r:id="rId19"/>
      <p:boldItalic r:id="rId20"/>
    </p:embeddedFont>
    <p:embeddedFont>
      <p:font typeface="Shadows Into Light" panose="020B0604020202020204" charset="0"/>
      <p:regular r:id="rId21"/>
    </p:embeddedFont>
    <p:embeddedFont>
      <p:font typeface="Amatic SC" panose="020B0604020202020204" charset="0"/>
      <p:regular r:id="rId22"/>
      <p:bold r:id="rId23"/>
    </p:embeddedFont>
    <p:embeddedFont>
      <p:font typeface="Comic Sans MS" panose="030F0702030302020204" pitchFamily="66" charset="0"/>
      <p:regular r:id="rId24"/>
      <p:bold r:id="rId25"/>
    </p:embeddedFont>
    <p:embeddedFont>
      <p:font typeface="Oswald" panose="020B0604020202020204" charset="0"/>
      <p:regular r:id="rId26"/>
      <p:bold r:id="rId27"/>
    </p:embeddedFont>
    <p:embeddedFont>
      <p:font typeface="Orbitron" panose="020B0604020202020204" charset="0"/>
      <p:regular r:id="rId28"/>
      <p:bold r:id="rId29"/>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777391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1139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1317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19781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4284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4112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7469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3261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3987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6400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62616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10" name="Shape 10"/>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a:endParaRPr/>
          </a:p>
        </p:txBody>
      </p:sp>
      <p:sp>
        <p:nvSpPr>
          <p:cNvPr id="11" name="Shape 11"/>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algn="ctr">
              <a:lnSpc>
                <a:spcPct val="100000"/>
              </a:lnSpc>
              <a:spcBef>
                <a:spcPts val="0"/>
              </a:spcBef>
              <a:spcAft>
                <a:spcPts val="0"/>
              </a:spcAft>
              <a:buClr>
                <a:schemeClr val="accent1"/>
              </a:buClr>
              <a:buSzPct val="100000"/>
              <a:buNone/>
              <a:defRPr sz="2100" b="1">
                <a:solidFill>
                  <a:schemeClr val="accent1"/>
                </a:solidFill>
              </a:defRPr>
            </a:lvl1pPr>
            <a:lvl2pPr algn="ctr">
              <a:lnSpc>
                <a:spcPct val="100000"/>
              </a:lnSpc>
              <a:spcBef>
                <a:spcPts val="0"/>
              </a:spcBef>
              <a:spcAft>
                <a:spcPts val="0"/>
              </a:spcAft>
              <a:buClr>
                <a:schemeClr val="accent1"/>
              </a:buClr>
              <a:buSzPct val="100000"/>
              <a:buNone/>
              <a:defRPr sz="2100" b="1">
                <a:solidFill>
                  <a:schemeClr val="accent1"/>
                </a:solidFill>
              </a:defRPr>
            </a:lvl2pPr>
            <a:lvl3pPr algn="ctr">
              <a:lnSpc>
                <a:spcPct val="100000"/>
              </a:lnSpc>
              <a:spcBef>
                <a:spcPts val="0"/>
              </a:spcBef>
              <a:spcAft>
                <a:spcPts val="0"/>
              </a:spcAft>
              <a:buClr>
                <a:schemeClr val="accent1"/>
              </a:buClr>
              <a:buSzPct val="100000"/>
              <a:buNone/>
              <a:defRPr sz="2100" b="1">
                <a:solidFill>
                  <a:schemeClr val="accent1"/>
                </a:solidFill>
              </a:defRPr>
            </a:lvl3pPr>
            <a:lvl4pPr algn="ctr">
              <a:lnSpc>
                <a:spcPct val="100000"/>
              </a:lnSpc>
              <a:spcBef>
                <a:spcPts val="0"/>
              </a:spcBef>
              <a:spcAft>
                <a:spcPts val="0"/>
              </a:spcAft>
              <a:buClr>
                <a:schemeClr val="accent1"/>
              </a:buClr>
              <a:buSzPct val="100000"/>
              <a:buNone/>
              <a:defRPr sz="2100" b="1">
                <a:solidFill>
                  <a:schemeClr val="accent1"/>
                </a:solidFill>
              </a:defRPr>
            </a:lvl4pPr>
            <a:lvl5pPr algn="ctr">
              <a:lnSpc>
                <a:spcPct val="100000"/>
              </a:lnSpc>
              <a:spcBef>
                <a:spcPts val="0"/>
              </a:spcBef>
              <a:spcAft>
                <a:spcPts val="0"/>
              </a:spcAft>
              <a:buClr>
                <a:schemeClr val="accent1"/>
              </a:buClr>
              <a:buSzPct val="100000"/>
              <a:buNone/>
              <a:defRPr sz="2100" b="1">
                <a:solidFill>
                  <a:schemeClr val="accent1"/>
                </a:solidFill>
              </a:defRPr>
            </a:lvl5pPr>
            <a:lvl6pPr algn="ctr">
              <a:lnSpc>
                <a:spcPct val="100000"/>
              </a:lnSpc>
              <a:spcBef>
                <a:spcPts val="0"/>
              </a:spcBef>
              <a:spcAft>
                <a:spcPts val="0"/>
              </a:spcAft>
              <a:buClr>
                <a:schemeClr val="accent1"/>
              </a:buClr>
              <a:buSzPct val="100000"/>
              <a:buNone/>
              <a:defRPr sz="2100" b="1">
                <a:solidFill>
                  <a:schemeClr val="accent1"/>
                </a:solidFill>
              </a:defRPr>
            </a:lvl6pPr>
            <a:lvl7pPr algn="ctr">
              <a:lnSpc>
                <a:spcPct val="100000"/>
              </a:lnSpc>
              <a:spcBef>
                <a:spcPts val="0"/>
              </a:spcBef>
              <a:spcAft>
                <a:spcPts val="0"/>
              </a:spcAft>
              <a:buClr>
                <a:schemeClr val="accent1"/>
              </a:buClr>
              <a:buSzPct val="100000"/>
              <a:buNone/>
              <a:defRPr sz="2100" b="1">
                <a:solidFill>
                  <a:schemeClr val="accent1"/>
                </a:solidFill>
              </a:defRPr>
            </a:lvl7pPr>
            <a:lvl8pPr algn="ctr">
              <a:lnSpc>
                <a:spcPct val="100000"/>
              </a:lnSpc>
              <a:spcBef>
                <a:spcPts val="0"/>
              </a:spcBef>
              <a:spcAft>
                <a:spcPts val="0"/>
              </a:spcAft>
              <a:buClr>
                <a:schemeClr val="accent1"/>
              </a:buClr>
              <a:buSzPct val="100000"/>
              <a:buNone/>
              <a:defRPr sz="2100" b="1">
                <a:solidFill>
                  <a:schemeClr val="accent1"/>
                </a:solidFill>
              </a:defRPr>
            </a:lvl8pPr>
            <a:lvl9pPr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240275"/>
            <a:ext cx="8520599" cy="1981800"/>
          </a:xfrm>
          <a:prstGeom prst="rect">
            <a:avLst/>
          </a:prstGeom>
        </p:spPr>
        <p:txBody>
          <a:bodyPr lIns="91425" tIns="91425" rIns="91425" bIns="91425" anchor="b" anchorCtr="0"/>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a:endParaRPr/>
          </a:p>
        </p:txBody>
      </p:sp>
      <p:sp>
        <p:nvSpPr>
          <p:cNvPr id="47" name="Shape 47"/>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292850"/>
            <a:ext cx="8520599" cy="800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04800" y="309350"/>
            <a:ext cx="8537700" cy="748200"/>
          </a:xfrm>
          <a:prstGeom prst="rect">
            <a:avLst/>
          </a:prstGeom>
        </p:spPr>
        <p:txBody>
          <a:bodyPr lIns="91425" tIns="91425" rIns="91425" bIns="91425" anchor="t" anchorCtr="0"/>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7" name="Shape 37"/>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8" name="Shape 38"/>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a:p>
        </p:txBody>
      </p:sp>
      <p:sp>
        <p:nvSpPr>
          <p:cNvPr id="39" name="Shape 39"/>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a:endParaRPr/>
          </a:p>
        </p:txBody>
      </p:sp>
      <p:sp>
        <p:nvSpPr>
          <p:cNvPr id="40" name="Shape 4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DCF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6" name="Shape 6"/>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a:spcBef>
                <a:spcPts val="0"/>
              </a:spcBef>
              <a:buNone/>
            </a:pPr>
            <a:r>
              <a:rPr lang="en">
                <a:solidFill>
                  <a:srgbClr val="FF0000"/>
                </a:solidFill>
                <a:latin typeface="Dancing Script"/>
                <a:ea typeface="Dancing Script"/>
                <a:cs typeface="Dancing Script"/>
                <a:sym typeface="Dancing Script"/>
              </a:rPr>
              <a:t>#1433 Why Do Our Joints Pop?</a:t>
            </a:r>
          </a:p>
        </p:txBody>
      </p:sp>
      <p:sp>
        <p:nvSpPr>
          <p:cNvPr id="53" name="Shape 53"/>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a:spcBef>
                <a:spcPts val="0"/>
              </a:spcBef>
              <a:buNone/>
            </a:pPr>
            <a:r>
              <a:rPr lang="en" sz="3000">
                <a:solidFill>
                  <a:srgbClr val="0000FF"/>
                </a:solidFill>
                <a:latin typeface="Dancing Script"/>
                <a:ea typeface="Dancing Script"/>
                <a:cs typeface="Dancing Script"/>
                <a:sym typeface="Dancing Script"/>
              </a:rPr>
              <a:t>By: Aleah Jones</a:t>
            </a:r>
          </a:p>
        </p:txBody>
      </p:sp>
      <p:pic>
        <p:nvPicPr>
          <p:cNvPr id="54" name="Shape 54"/>
          <p:cNvPicPr preferRelativeResize="0"/>
          <p:nvPr/>
        </p:nvPicPr>
        <p:blipFill>
          <a:blip r:embed="rId3">
            <a:alphaModFix/>
          </a:blip>
          <a:stretch>
            <a:fillRect/>
          </a:stretch>
        </p:blipFill>
        <p:spPr>
          <a:xfrm>
            <a:off x="0" y="2782400"/>
            <a:ext cx="2361099" cy="2361099"/>
          </a:xfrm>
          <a:prstGeom prst="rect">
            <a:avLst/>
          </a:prstGeom>
          <a:noFill/>
          <a:ln>
            <a:noFill/>
          </a:ln>
        </p:spPr>
      </p:pic>
      <p:pic>
        <p:nvPicPr>
          <p:cNvPr id="55" name="Shape 55"/>
          <p:cNvPicPr preferRelativeResize="0"/>
          <p:nvPr/>
        </p:nvPicPr>
        <p:blipFill>
          <a:blip r:embed="rId4">
            <a:alphaModFix/>
          </a:blip>
          <a:stretch>
            <a:fillRect/>
          </a:stretch>
        </p:blipFill>
        <p:spPr>
          <a:xfrm>
            <a:off x="5880598" y="3090900"/>
            <a:ext cx="3263403" cy="20525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a:solidFill>
                  <a:srgbClr val="FF369D"/>
                </a:solidFill>
                <a:latin typeface="Dancing Script"/>
                <a:ea typeface="Dancing Script"/>
                <a:cs typeface="Dancing Script"/>
                <a:sym typeface="Dancing Script"/>
              </a:rPr>
              <a:t>About the author</a:t>
            </a:r>
          </a:p>
        </p:txBody>
      </p:sp>
      <p:sp>
        <p:nvSpPr>
          <p:cNvPr id="128" name="Shape 128"/>
          <p:cNvSpPr txBox="1">
            <a:spLocks noGrp="1"/>
          </p:cNvSpPr>
          <p:nvPr>
            <p:ph type="body" idx="1"/>
          </p:nvPr>
        </p:nvSpPr>
        <p:spPr>
          <a:xfrm>
            <a:off x="199100" y="1003450"/>
            <a:ext cx="8520599" cy="3340199"/>
          </a:xfrm>
          <a:prstGeom prst="rect">
            <a:avLst/>
          </a:prstGeom>
        </p:spPr>
        <p:txBody>
          <a:bodyPr lIns="91425" tIns="91425" rIns="91425" bIns="91425" anchor="t" anchorCtr="0">
            <a:noAutofit/>
          </a:bodyPr>
          <a:lstStyle/>
          <a:p>
            <a:pPr>
              <a:spcBef>
                <a:spcPts val="0"/>
              </a:spcBef>
              <a:buNone/>
            </a:pPr>
            <a:r>
              <a:rPr lang="en" sz="3000">
                <a:solidFill>
                  <a:srgbClr val="FF00FF"/>
                </a:solidFill>
                <a:latin typeface="Shadows Into Light"/>
                <a:ea typeface="Shadows Into Light"/>
                <a:cs typeface="Shadows Into Light"/>
                <a:sym typeface="Shadows Into Light"/>
              </a:rPr>
              <a:t>Hi, I am Aleah Jones I am 10 years old . I was born on Jan  5, 2005. My hobbies are softball and football.I picked this topic because my joints pop a lot but when I went to </a:t>
            </a:r>
            <a:r>
              <a:rPr lang="en" sz="3000">
                <a:solidFill>
                  <a:srgbClr val="000000"/>
                </a:solidFill>
                <a:latin typeface="Shadows Into Light"/>
                <a:ea typeface="Shadows Into Light"/>
                <a:cs typeface="Shadows Into Light"/>
                <a:sym typeface="Shadows Into Light"/>
              </a:rPr>
              <a:t>Wonderopolis.com</a:t>
            </a:r>
            <a:r>
              <a:rPr lang="en" sz="3000">
                <a:solidFill>
                  <a:srgbClr val="FF00FF"/>
                </a:solidFill>
                <a:latin typeface="Shadows Into Light"/>
                <a:ea typeface="Shadows Into Light"/>
                <a:cs typeface="Shadows Into Light"/>
                <a:sym typeface="Shadows Into Light"/>
              </a:rPr>
              <a:t> it helped me know why our joints pop and you should just go there and it will answer your wonders</a:t>
            </a:r>
            <a:r>
              <a:rPr lang="en" sz="3000">
                <a:solidFill>
                  <a:srgbClr val="000000"/>
                </a:solidFill>
                <a:latin typeface="Shadows Into Light"/>
                <a:ea typeface="Shadows Into Light"/>
                <a:cs typeface="Shadows Into Light"/>
                <a:sym typeface="Shadows Into Light"/>
              </a:rPr>
              <a:t> </a:t>
            </a:r>
          </a:p>
        </p:txBody>
      </p:sp>
      <p:pic>
        <p:nvPicPr>
          <p:cNvPr id="129" name="Shape 129"/>
          <p:cNvPicPr preferRelativeResize="0"/>
          <p:nvPr/>
        </p:nvPicPr>
        <p:blipFill>
          <a:blip r:embed="rId3">
            <a:alphaModFix/>
          </a:blip>
          <a:stretch>
            <a:fillRect/>
          </a:stretch>
        </p:blipFill>
        <p:spPr>
          <a:xfrm>
            <a:off x="0" y="3700200"/>
            <a:ext cx="1238725" cy="1443300"/>
          </a:xfrm>
          <a:prstGeom prst="rect">
            <a:avLst/>
          </a:prstGeom>
          <a:noFill/>
          <a:ln>
            <a:noFill/>
          </a:ln>
        </p:spPr>
      </p:pic>
      <p:sp>
        <p:nvSpPr>
          <p:cNvPr id="130" name="Shape 130"/>
          <p:cNvSpPr txBox="1"/>
          <p:nvPr/>
        </p:nvSpPr>
        <p:spPr>
          <a:xfrm>
            <a:off x="7905125" y="306650"/>
            <a:ext cx="6627900" cy="773400"/>
          </a:xfrm>
          <a:prstGeom prst="rect">
            <a:avLst/>
          </a:prstGeom>
          <a:noFill/>
          <a:ln>
            <a:noFill/>
          </a:ln>
        </p:spPr>
        <p:txBody>
          <a:bodyPr lIns="91425" tIns="91425" rIns="91425" bIns="91425" anchor="t" anchorCtr="0">
            <a:noAutofit/>
          </a:bodyPr>
          <a:lstStyle/>
          <a:p>
            <a:pPr>
              <a:spcBef>
                <a:spcPts val="0"/>
              </a:spcBef>
              <a:buNone/>
            </a:pPr>
            <a:endParaRPr/>
          </a:p>
        </p:txBody>
      </p:sp>
      <p:sp>
        <p:nvSpPr>
          <p:cNvPr id="131" name="Shape 131"/>
          <p:cNvSpPr/>
          <p:nvPr/>
        </p:nvSpPr>
        <p:spPr>
          <a:xfrm>
            <a:off x="3204650" y="0"/>
            <a:ext cx="1057536" cy="1170072"/>
          </a:xfrm>
          <a:prstGeom prst="lightningBol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32" name="Shape 132"/>
          <p:cNvPicPr preferRelativeResize="0"/>
          <p:nvPr/>
        </p:nvPicPr>
        <p:blipFill>
          <a:blip r:embed="rId4">
            <a:alphaModFix/>
          </a:blip>
          <a:stretch>
            <a:fillRect/>
          </a:stretch>
        </p:blipFill>
        <p:spPr>
          <a:xfrm>
            <a:off x="7651975" y="3651475"/>
            <a:ext cx="1492025" cy="14920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DCFF"/>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41875" y="292850"/>
            <a:ext cx="8520599" cy="800999"/>
          </a:xfrm>
          <a:prstGeom prst="rect">
            <a:avLst/>
          </a:prstGeom>
        </p:spPr>
        <p:txBody>
          <a:bodyPr lIns="91425" tIns="91425" rIns="91425" bIns="91425" anchor="t" anchorCtr="0">
            <a:noAutofit/>
          </a:bodyPr>
          <a:lstStyle/>
          <a:p>
            <a:pPr>
              <a:spcBef>
                <a:spcPts val="0"/>
              </a:spcBef>
              <a:buNone/>
            </a:pPr>
            <a:r>
              <a:rPr lang="en">
                <a:solidFill>
                  <a:srgbClr val="FF0000"/>
                </a:solidFill>
                <a:latin typeface="Oswald"/>
                <a:ea typeface="Oswald"/>
                <a:cs typeface="Oswald"/>
                <a:sym typeface="Oswald"/>
              </a:rPr>
              <a:t>Why Do Our Joints pop?</a:t>
            </a:r>
          </a:p>
        </p:txBody>
      </p:sp>
      <p:sp>
        <p:nvSpPr>
          <p:cNvPr id="61" name="Shape 61"/>
          <p:cNvSpPr txBox="1">
            <a:spLocks noGrp="1"/>
          </p:cNvSpPr>
          <p:nvPr>
            <p:ph type="body" idx="1"/>
          </p:nvPr>
        </p:nvSpPr>
        <p:spPr>
          <a:xfrm>
            <a:off x="311700" y="1093850"/>
            <a:ext cx="8520599" cy="3340199"/>
          </a:xfrm>
          <a:prstGeom prst="rect">
            <a:avLst/>
          </a:prstGeom>
        </p:spPr>
        <p:txBody>
          <a:bodyPr lIns="91425" tIns="91425" rIns="91425" bIns="91425" anchor="t" anchorCtr="0">
            <a:noAutofit/>
          </a:bodyPr>
          <a:lstStyle/>
          <a:p>
            <a:pPr>
              <a:spcBef>
                <a:spcPts val="0"/>
              </a:spcBef>
              <a:buNone/>
            </a:pPr>
            <a:r>
              <a:rPr lang="en" sz="2400">
                <a:solidFill>
                  <a:srgbClr val="FF0000"/>
                </a:solidFill>
                <a:latin typeface="Comic Sans MS"/>
                <a:ea typeface="Comic Sans MS"/>
                <a:cs typeface="Comic Sans MS"/>
                <a:sym typeface="Comic Sans MS"/>
              </a:rPr>
              <a:t>A liquid called synovial fluid surrounds your joints. To make the sound of your joints  popping you push the synovial fluid to a point where gasses in the synovial pop and make the sound of cracking noise</a:t>
            </a:r>
            <a:r>
              <a:rPr lang="en" sz="2400">
                <a:solidFill>
                  <a:srgbClr val="FF0000"/>
                </a:solidFill>
                <a:latin typeface="Georgia"/>
                <a:ea typeface="Georgia"/>
                <a:cs typeface="Georgia"/>
                <a:sym typeface="Georgia"/>
              </a:rPr>
              <a:t>.</a:t>
            </a:r>
          </a:p>
        </p:txBody>
      </p:sp>
      <p:pic>
        <p:nvPicPr>
          <p:cNvPr id="62" name="Shape 62"/>
          <p:cNvPicPr preferRelativeResize="0"/>
          <p:nvPr/>
        </p:nvPicPr>
        <p:blipFill>
          <a:blip r:embed="rId3">
            <a:alphaModFix/>
          </a:blip>
          <a:stretch>
            <a:fillRect/>
          </a:stretch>
        </p:blipFill>
        <p:spPr>
          <a:xfrm>
            <a:off x="47601" y="3079796"/>
            <a:ext cx="2755150" cy="2063703"/>
          </a:xfrm>
          <a:prstGeom prst="rect">
            <a:avLst/>
          </a:prstGeom>
          <a:noFill/>
          <a:ln>
            <a:noFill/>
          </a:ln>
        </p:spPr>
      </p:pic>
      <p:pic>
        <p:nvPicPr>
          <p:cNvPr id="63" name="Shape 63"/>
          <p:cNvPicPr preferRelativeResize="0"/>
          <p:nvPr/>
        </p:nvPicPr>
        <p:blipFill>
          <a:blip r:embed="rId4">
            <a:alphaModFix/>
          </a:blip>
          <a:stretch>
            <a:fillRect/>
          </a:stretch>
        </p:blipFill>
        <p:spPr>
          <a:xfrm>
            <a:off x="6864475" y="3059125"/>
            <a:ext cx="2171700" cy="21050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a:spcBef>
                <a:spcPts val="0"/>
              </a:spcBef>
              <a:buNone/>
            </a:pPr>
            <a:r>
              <a:rPr lang="en">
                <a:solidFill>
                  <a:srgbClr val="FF9900"/>
                </a:solidFill>
                <a:latin typeface="Shadows Into Light"/>
                <a:ea typeface="Shadows Into Light"/>
                <a:cs typeface="Shadows Into Light"/>
                <a:sym typeface="Shadows Into Light"/>
              </a:rPr>
              <a:t>Please don’t </a:t>
            </a:r>
          </a:p>
        </p:txBody>
      </p:sp>
      <p:sp>
        <p:nvSpPr>
          <p:cNvPr id="69" name="Shape 69"/>
          <p:cNvSpPr txBox="1">
            <a:spLocks noGrp="1"/>
          </p:cNvSpPr>
          <p:nvPr>
            <p:ph type="body" idx="1"/>
          </p:nvPr>
        </p:nvSpPr>
        <p:spPr>
          <a:xfrm>
            <a:off x="231150" y="1217175"/>
            <a:ext cx="8520599" cy="3340199"/>
          </a:xfrm>
          <a:prstGeom prst="rect">
            <a:avLst/>
          </a:prstGeom>
        </p:spPr>
        <p:txBody>
          <a:bodyPr lIns="91425" tIns="91425" rIns="91425" bIns="91425" anchor="t" anchorCtr="0">
            <a:noAutofit/>
          </a:bodyPr>
          <a:lstStyle/>
          <a:p>
            <a:pPr>
              <a:spcBef>
                <a:spcPts val="0"/>
              </a:spcBef>
              <a:buNone/>
            </a:pPr>
            <a:r>
              <a:rPr lang="en" sz="2400">
                <a:solidFill>
                  <a:srgbClr val="0000FF"/>
                </a:solidFill>
              </a:rPr>
              <a:t>Say you are playing your championship game.  You go to catch the ball and your joint pops . Your mom is there and she thinks something is wrong. You try to tell her that it is just the synovial fluid  made the sound .Then she freaks out and takes you to the doc there the doc tells her that there is a synovial fluid that make the sound because it popped.</a:t>
            </a:r>
            <a:r>
              <a:rPr lang="en">
                <a:solidFill>
                  <a:srgbClr val="0000FF"/>
                </a:solidFill>
              </a:rPr>
              <a:t> </a:t>
            </a:r>
          </a:p>
        </p:txBody>
      </p:sp>
      <p:pic>
        <p:nvPicPr>
          <p:cNvPr id="70" name="Shape 70"/>
          <p:cNvPicPr preferRelativeResize="0"/>
          <p:nvPr/>
        </p:nvPicPr>
        <p:blipFill>
          <a:blip r:embed="rId3">
            <a:alphaModFix/>
          </a:blip>
          <a:stretch>
            <a:fillRect/>
          </a:stretch>
        </p:blipFill>
        <p:spPr>
          <a:xfrm>
            <a:off x="7214700" y="0"/>
            <a:ext cx="1929299" cy="1286199"/>
          </a:xfrm>
          <a:prstGeom prst="rect">
            <a:avLst/>
          </a:prstGeom>
          <a:noFill/>
          <a:ln>
            <a:noFill/>
          </a:ln>
        </p:spPr>
      </p:pic>
      <p:pic>
        <p:nvPicPr>
          <p:cNvPr id="71" name="Shape 71"/>
          <p:cNvPicPr preferRelativeResize="0"/>
          <p:nvPr/>
        </p:nvPicPr>
        <p:blipFill>
          <a:blip r:embed="rId4">
            <a:alphaModFix/>
          </a:blip>
          <a:stretch>
            <a:fillRect/>
          </a:stretch>
        </p:blipFill>
        <p:spPr>
          <a:xfrm>
            <a:off x="4474765" y="54949"/>
            <a:ext cx="1746509" cy="11622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a:solidFill>
                  <a:srgbClr val="FF00FF"/>
                </a:solidFill>
              </a:rPr>
              <a:t>Are popping joints a Symptom of a serious condition?</a:t>
            </a:r>
          </a:p>
        </p:txBody>
      </p:sp>
      <p:sp>
        <p:nvSpPr>
          <p:cNvPr id="77" name="Shape 77"/>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r>
              <a:rPr lang="en" sz="2400" b="1">
                <a:solidFill>
                  <a:srgbClr val="CC0000"/>
                </a:solidFill>
              </a:rPr>
              <a:t>Don’t worry?popping and cracking joints are usually normal and nothing to worry about  (Just don’t do it a lot )</a:t>
            </a:r>
          </a:p>
        </p:txBody>
      </p:sp>
      <p:sp>
        <p:nvSpPr>
          <p:cNvPr id="78" name="Shape 78"/>
          <p:cNvSpPr txBox="1">
            <a:spLocks noGrp="1"/>
          </p:cNvSpPr>
          <p:nvPr>
            <p:ph type="subTitle" idx="2"/>
          </p:nvPr>
        </p:nvSpPr>
        <p:spPr>
          <a:xfrm>
            <a:off x="311700" y="2866822"/>
            <a:ext cx="4045199" cy="1345500"/>
          </a:xfrm>
          <a:prstGeom prst="rect">
            <a:avLst/>
          </a:prstGeom>
        </p:spPr>
        <p:txBody>
          <a:bodyPr lIns="91425" tIns="91425" rIns="91425" bIns="91425" anchor="t" anchorCtr="0">
            <a:noAutofit/>
          </a:bodyPr>
          <a:lstStyle/>
          <a:p>
            <a:pPr algn="l">
              <a:spcBef>
                <a:spcPts val="0"/>
              </a:spcBef>
              <a:buNone/>
            </a:pPr>
            <a:r>
              <a:rPr lang="en" sz="4800">
                <a:solidFill>
                  <a:srgbClr val="FF0000"/>
                </a:solidFill>
                <a:latin typeface="Orbitron"/>
                <a:ea typeface="Orbitron"/>
                <a:cs typeface="Orbitron"/>
                <a:sym typeface="Orbitron"/>
              </a:rPr>
              <a:t>Is it serious?</a:t>
            </a:r>
          </a:p>
        </p:txBody>
      </p:sp>
      <p:pic>
        <p:nvPicPr>
          <p:cNvPr id="79" name="Shape 79"/>
          <p:cNvPicPr preferRelativeResize="0"/>
          <p:nvPr/>
        </p:nvPicPr>
        <p:blipFill>
          <a:blip r:embed="rId3">
            <a:alphaModFix/>
          </a:blip>
          <a:stretch>
            <a:fillRect/>
          </a:stretch>
        </p:blipFill>
        <p:spPr>
          <a:xfrm>
            <a:off x="6535800" y="3543300"/>
            <a:ext cx="2608200" cy="16002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73500" y="241650"/>
            <a:ext cx="8520599" cy="572699"/>
          </a:xfrm>
          <a:prstGeom prst="rect">
            <a:avLst/>
          </a:prstGeom>
        </p:spPr>
        <p:txBody>
          <a:bodyPr lIns="91425" tIns="91425" rIns="91425" bIns="91425" anchor="t" anchorCtr="0">
            <a:noAutofit/>
          </a:bodyPr>
          <a:lstStyle/>
          <a:p>
            <a:pPr lvl="0" rtl="0">
              <a:spcBef>
                <a:spcPts val="0"/>
              </a:spcBef>
              <a:buNone/>
            </a:pPr>
            <a:r>
              <a:rPr lang="en">
                <a:solidFill>
                  <a:srgbClr val="0000FF"/>
                </a:solidFill>
              </a:rPr>
              <a:t>Should you crack your knuckles?</a:t>
            </a:r>
          </a:p>
        </p:txBody>
      </p:sp>
      <p:sp>
        <p:nvSpPr>
          <p:cNvPr id="85" name="Shape 85"/>
          <p:cNvSpPr txBox="1">
            <a:spLocks noGrp="1"/>
          </p:cNvSpPr>
          <p:nvPr>
            <p:ph type="body" idx="1"/>
          </p:nvPr>
        </p:nvSpPr>
        <p:spPr>
          <a:xfrm>
            <a:off x="0" y="1189100"/>
            <a:ext cx="8520599" cy="3340199"/>
          </a:xfrm>
          <a:prstGeom prst="rect">
            <a:avLst/>
          </a:prstGeom>
        </p:spPr>
        <p:txBody>
          <a:bodyPr lIns="91425" tIns="91425" rIns="91425" bIns="91425" anchor="t" anchorCtr="0">
            <a:noAutofit/>
          </a:bodyPr>
          <a:lstStyle/>
          <a:p>
            <a:pPr lvl="0" rtl="0">
              <a:spcBef>
                <a:spcPts val="0"/>
              </a:spcBef>
              <a:buNone/>
            </a:pPr>
            <a:r>
              <a:rPr lang="en" sz="2400">
                <a:solidFill>
                  <a:srgbClr val="0000FF"/>
                </a:solidFill>
              </a:rPr>
              <a:t>No you should not crack your knuckles because if you pop your knuckles a lot it can cause Arthritis.</a:t>
            </a:r>
          </a:p>
        </p:txBody>
      </p:sp>
      <p:pic>
        <p:nvPicPr>
          <p:cNvPr id="86" name="Shape 86"/>
          <p:cNvPicPr preferRelativeResize="0"/>
          <p:nvPr/>
        </p:nvPicPr>
        <p:blipFill>
          <a:blip r:embed="rId3">
            <a:alphaModFix/>
          </a:blip>
          <a:stretch>
            <a:fillRect/>
          </a:stretch>
        </p:blipFill>
        <p:spPr>
          <a:xfrm>
            <a:off x="5051450" y="2417866"/>
            <a:ext cx="4092549" cy="2725633"/>
          </a:xfrm>
          <a:prstGeom prst="rect">
            <a:avLst/>
          </a:prstGeom>
          <a:noFill/>
          <a:ln>
            <a:noFill/>
          </a:ln>
        </p:spPr>
      </p:pic>
      <p:pic>
        <p:nvPicPr>
          <p:cNvPr id="87" name="Shape 87"/>
          <p:cNvPicPr preferRelativeResize="0"/>
          <p:nvPr/>
        </p:nvPicPr>
        <p:blipFill>
          <a:blip r:embed="rId4">
            <a:alphaModFix/>
          </a:blip>
          <a:stretch>
            <a:fillRect/>
          </a:stretch>
        </p:blipFill>
        <p:spPr>
          <a:xfrm>
            <a:off x="7225577" y="-65871"/>
            <a:ext cx="1945197" cy="1254974"/>
          </a:xfrm>
          <a:prstGeom prst="rect">
            <a:avLst/>
          </a:prstGeom>
          <a:noFill/>
          <a:ln>
            <a:noFill/>
          </a:ln>
        </p:spPr>
      </p:pic>
      <p:sp>
        <p:nvSpPr>
          <p:cNvPr id="88" name="Shape 88"/>
          <p:cNvSpPr txBox="1"/>
          <p:nvPr/>
        </p:nvSpPr>
        <p:spPr>
          <a:xfrm>
            <a:off x="6765950" y="586850"/>
            <a:ext cx="816900" cy="23099"/>
          </a:xfrm>
          <a:prstGeom prst="rect">
            <a:avLst/>
          </a:prstGeom>
          <a:noFill/>
          <a:ln>
            <a:noFill/>
          </a:ln>
        </p:spPr>
        <p:txBody>
          <a:bodyPr lIns="91425" tIns="91425" rIns="91425" bIns="91425" anchor="t" anchorCtr="0">
            <a:noAutofit/>
          </a:bodyPr>
          <a:lstStyle/>
          <a:p>
            <a:pPr>
              <a:spcBef>
                <a:spcPts val="0"/>
              </a:spcBef>
              <a:buNone/>
            </a:pPr>
            <a:endParaRPr/>
          </a:p>
        </p:txBody>
      </p:sp>
      <p:sp>
        <p:nvSpPr>
          <p:cNvPr id="89" name="Shape 89"/>
          <p:cNvSpPr txBox="1"/>
          <p:nvPr/>
        </p:nvSpPr>
        <p:spPr>
          <a:xfrm>
            <a:off x="7387300" y="414250"/>
            <a:ext cx="195600" cy="64200"/>
          </a:xfrm>
          <a:prstGeom prst="rect">
            <a:avLst/>
          </a:prstGeom>
          <a:noFill/>
          <a:ln>
            <a:noFill/>
          </a:ln>
        </p:spPr>
        <p:txBody>
          <a:bodyPr lIns="91425" tIns="91425" rIns="91425" bIns="91425" anchor="t" anchorCtr="0">
            <a:noAutofit/>
          </a:bodyPr>
          <a:lstStyle/>
          <a:p>
            <a:pPr>
              <a:spcBef>
                <a:spcPts val="0"/>
              </a:spcBef>
              <a:buNone/>
            </a:pPr>
            <a:endParaRPr/>
          </a:p>
        </p:txBody>
      </p:sp>
      <p:sp>
        <p:nvSpPr>
          <p:cNvPr id="90" name="Shape 90"/>
          <p:cNvSpPr txBox="1"/>
          <p:nvPr/>
        </p:nvSpPr>
        <p:spPr>
          <a:xfrm>
            <a:off x="7306750" y="160000"/>
            <a:ext cx="1714500" cy="495899"/>
          </a:xfrm>
          <a:prstGeom prst="rect">
            <a:avLst/>
          </a:prstGeom>
          <a:noFill/>
          <a:ln>
            <a:noFill/>
          </a:ln>
        </p:spPr>
        <p:txBody>
          <a:bodyPr lIns="91425" tIns="91425" rIns="91425" bIns="91425" anchor="t" anchorCtr="0">
            <a:noAutofit/>
          </a:bodyPr>
          <a:lstStyle/>
          <a:p>
            <a:pPr>
              <a:spcBef>
                <a:spcPts val="0"/>
              </a:spcBef>
              <a:buNone/>
            </a:pPr>
            <a:endParaRPr/>
          </a:p>
        </p:txBody>
      </p:sp>
      <p:sp>
        <p:nvSpPr>
          <p:cNvPr id="91" name="Shape 91"/>
          <p:cNvSpPr txBox="1"/>
          <p:nvPr/>
        </p:nvSpPr>
        <p:spPr>
          <a:xfrm>
            <a:off x="471750" y="2671775"/>
            <a:ext cx="3735900" cy="897599"/>
          </a:xfrm>
          <a:prstGeom prst="rect">
            <a:avLst/>
          </a:prstGeom>
          <a:noFill/>
          <a:ln>
            <a:noFill/>
          </a:ln>
        </p:spPr>
        <p:txBody>
          <a:bodyPr lIns="91425" tIns="91425" rIns="91425" bIns="91425" anchor="t" anchorCtr="0">
            <a:noAutofit/>
          </a:bodyPr>
          <a:lstStyle/>
          <a:p>
            <a:pPr>
              <a:spcBef>
                <a:spcPts val="0"/>
              </a:spcBef>
              <a:buNone/>
            </a:pPr>
            <a:r>
              <a:rPr lang="en" sz="2400">
                <a:solidFill>
                  <a:srgbClr val="FF0000"/>
                </a:solidFill>
              </a:rPr>
              <a:t>Arthritis is where when you get old your finger curve up and stay that way</a:t>
            </a:r>
            <a:r>
              <a:rPr lang="en"/>
              <a:t>.</a:t>
            </a:r>
          </a:p>
        </p:txBody>
      </p:sp>
      <p:sp>
        <p:nvSpPr>
          <p:cNvPr id="92" name="Shape 92"/>
          <p:cNvSpPr/>
          <p:nvPr/>
        </p:nvSpPr>
        <p:spPr>
          <a:xfrm>
            <a:off x="0" y="2834225"/>
            <a:ext cx="448799" cy="572699"/>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88450"/>
            <a:ext cx="8520599" cy="800999"/>
          </a:xfrm>
          <a:prstGeom prst="rect">
            <a:avLst/>
          </a:prstGeom>
        </p:spPr>
        <p:txBody>
          <a:bodyPr lIns="91425" tIns="91425" rIns="91425" bIns="91425" anchor="t" anchorCtr="0">
            <a:noAutofit/>
          </a:bodyPr>
          <a:lstStyle/>
          <a:p>
            <a:pPr>
              <a:spcBef>
                <a:spcPts val="0"/>
              </a:spcBef>
              <a:buNone/>
            </a:pPr>
            <a:r>
              <a:rPr lang="en">
                <a:solidFill>
                  <a:srgbClr val="FF0000"/>
                </a:solidFill>
                <a:latin typeface="Comic Sans MS"/>
                <a:ea typeface="Comic Sans MS"/>
                <a:cs typeface="Comic Sans MS"/>
                <a:sym typeface="Comic Sans MS"/>
              </a:rPr>
              <a:t>Interesting facts.</a:t>
            </a:r>
          </a:p>
        </p:txBody>
      </p:sp>
      <p:sp>
        <p:nvSpPr>
          <p:cNvPr id="98" name="Shape 98"/>
          <p:cNvSpPr txBox="1">
            <a:spLocks noGrp="1"/>
          </p:cNvSpPr>
          <p:nvPr>
            <p:ph type="body" idx="1"/>
          </p:nvPr>
        </p:nvSpPr>
        <p:spPr>
          <a:xfrm>
            <a:off x="311700" y="1289450"/>
            <a:ext cx="8520599" cy="3340199"/>
          </a:xfrm>
          <a:prstGeom prst="rect">
            <a:avLst/>
          </a:prstGeom>
        </p:spPr>
        <p:txBody>
          <a:bodyPr lIns="91425" tIns="91425" rIns="91425" bIns="91425" anchor="t" anchorCtr="0">
            <a:noAutofit/>
          </a:bodyPr>
          <a:lstStyle/>
          <a:p>
            <a:pPr rtl="0">
              <a:spcBef>
                <a:spcPts val="0"/>
              </a:spcBef>
              <a:buNone/>
            </a:pPr>
            <a:r>
              <a:rPr lang="en" sz="2400">
                <a:solidFill>
                  <a:srgbClr val="FF0000"/>
                </a:solidFill>
                <a:latin typeface="Comic Sans MS"/>
                <a:ea typeface="Comic Sans MS"/>
                <a:cs typeface="Comic Sans MS"/>
                <a:sym typeface="Comic Sans MS"/>
              </a:rPr>
              <a:t> Scientists believe the joints popping and cracking isn’t necessarily harmful</a:t>
            </a:r>
          </a:p>
          <a:p>
            <a:pPr rtl="0">
              <a:spcBef>
                <a:spcPts val="0"/>
              </a:spcBef>
              <a:buNone/>
            </a:pPr>
            <a:r>
              <a:rPr lang="en" sz="3000"/>
              <a:t>           </a:t>
            </a:r>
          </a:p>
          <a:p>
            <a:pPr rtl="0">
              <a:spcBef>
                <a:spcPts val="0"/>
              </a:spcBef>
              <a:buNone/>
            </a:pPr>
            <a:r>
              <a:rPr lang="en"/>
              <a:t>                                 </a:t>
            </a: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pic>
        <p:nvPicPr>
          <p:cNvPr id="99" name="Shape 99"/>
          <p:cNvPicPr preferRelativeResize="0"/>
          <p:nvPr/>
        </p:nvPicPr>
        <p:blipFill>
          <a:blip r:embed="rId3">
            <a:alphaModFix/>
          </a:blip>
          <a:stretch>
            <a:fillRect/>
          </a:stretch>
        </p:blipFill>
        <p:spPr>
          <a:xfrm>
            <a:off x="6850800" y="2128850"/>
            <a:ext cx="2293200" cy="3014650"/>
          </a:xfrm>
          <a:prstGeom prst="rect">
            <a:avLst/>
          </a:prstGeom>
          <a:noFill/>
          <a:ln>
            <a:noFill/>
          </a:ln>
        </p:spPr>
      </p:pic>
      <p:pic>
        <p:nvPicPr>
          <p:cNvPr id="100" name="Shape 100"/>
          <p:cNvPicPr preferRelativeResize="0"/>
          <p:nvPr/>
        </p:nvPicPr>
        <p:blipFill>
          <a:blip r:embed="rId4">
            <a:alphaModFix/>
          </a:blip>
          <a:stretch>
            <a:fillRect/>
          </a:stretch>
        </p:blipFill>
        <p:spPr>
          <a:xfrm>
            <a:off x="0" y="2943212"/>
            <a:ext cx="2076450" cy="22002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27550" y="358625"/>
            <a:ext cx="8520599" cy="800999"/>
          </a:xfrm>
          <a:prstGeom prst="rect">
            <a:avLst/>
          </a:prstGeom>
        </p:spPr>
        <p:txBody>
          <a:bodyPr lIns="91425" tIns="91425" rIns="91425" bIns="91425" anchor="t" anchorCtr="0">
            <a:noAutofit/>
          </a:bodyPr>
          <a:lstStyle/>
          <a:p>
            <a:pPr>
              <a:spcBef>
                <a:spcPts val="0"/>
              </a:spcBef>
              <a:buNone/>
            </a:pPr>
            <a:r>
              <a:rPr lang="en">
                <a:solidFill>
                  <a:srgbClr val="0000FF"/>
                </a:solidFill>
              </a:rPr>
              <a:t>The place where two bones meet is called a what?</a:t>
            </a:r>
          </a:p>
        </p:txBody>
      </p:sp>
      <p:sp>
        <p:nvSpPr>
          <p:cNvPr id="106" name="Shape 106"/>
          <p:cNvSpPr txBox="1">
            <a:spLocks noGrp="1"/>
          </p:cNvSpPr>
          <p:nvPr>
            <p:ph type="body" idx="1"/>
          </p:nvPr>
        </p:nvSpPr>
        <p:spPr>
          <a:xfrm>
            <a:off x="240500" y="1093850"/>
            <a:ext cx="8520599" cy="3340199"/>
          </a:xfrm>
          <a:prstGeom prst="rect">
            <a:avLst/>
          </a:prstGeom>
        </p:spPr>
        <p:txBody>
          <a:bodyPr lIns="91425" tIns="91425" rIns="91425" bIns="91425" anchor="t" anchorCtr="0">
            <a:noAutofit/>
          </a:bodyPr>
          <a:lstStyle/>
          <a:p>
            <a:pPr marL="457200" lvl="0" indent="-419100" rtl="0">
              <a:spcBef>
                <a:spcPts val="0"/>
              </a:spcBef>
              <a:buClr>
                <a:srgbClr val="0000FF"/>
              </a:buClr>
              <a:buSzPct val="100000"/>
              <a:buFont typeface="Shadows Into Light"/>
              <a:buAutoNum type="alphaUcPeriod"/>
            </a:pPr>
            <a:r>
              <a:rPr lang="en" sz="3000">
                <a:solidFill>
                  <a:srgbClr val="0000FF"/>
                </a:solidFill>
                <a:latin typeface="Shadows Into Light"/>
                <a:ea typeface="Shadows Into Light"/>
                <a:cs typeface="Shadows Into Light"/>
                <a:sym typeface="Shadows Into Light"/>
              </a:rPr>
              <a:t>Joint</a:t>
            </a:r>
          </a:p>
          <a:p>
            <a:pPr marL="457200" lvl="0" indent="-419100" rtl="0">
              <a:spcBef>
                <a:spcPts val="0"/>
              </a:spcBef>
              <a:buClr>
                <a:srgbClr val="0000FF"/>
              </a:buClr>
              <a:buSzPct val="100000"/>
              <a:buFont typeface="Shadows Into Light"/>
              <a:buAutoNum type="alphaUcPeriod"/>
            </a:pPr>
            <a:r>
              <a:rPr lang="en" sz="3000">
                <a:solidFill>
                  <a:srgbClr val="0000FF"/>
                </a:solidFill>
                <a:latin typeface="Shadows Into Light"/>
                <a:ea typeface="Shadows Into Light"/>
                <a:cs typeface="Shadows Into Light"/>
                <a:sym typeface="Shadows Into Light"/>
              </a:rPr>
              <a:t>Tendon</a:t>
            </a:r>
          </a:p>
          <a:p>
            <a:pPr marL="457200" lvl="0" indent="-419100" rtl="0">
              <a:spcBef>
                <a:spcPts val="0"/>
              </a:spcBef>
              <a:buClr>
                <a:srgbClr val="0000FF"/>
              </a:buClr>
              <a:buSzPct val="100000"/>
              <a:buFont typeface="Shadows Into Light"/>
              <a:buAutoNum type="alphaUcPeriod"/>
            </a:pPr>
            <a:r>
              <a:rPr lang="en" sz="3000">
                <a:solidFill>
                  <a:srgbClr val="0000FF"/>
                </a:solidFill>
                <a:latin typeface="Shadows Into Light"/>
                <a:ea typeface="Shadows Into Light"/>
                <a:cs typeface="Shadows Into Light"/>
                <a:sym typeface="Shadows Into Light"/>
              </a:rPr>
              <a:t>Ligament</a:t>
            </a:r>
          </a:p>
          <a:p>
            <a:pPr marL="457200" lvl="0" indent="-419100">
              <a:spcBef>
                <a:spcPts val="0"/>
              </a:spcBef>
              <a:buClr>
                <a:srgbClr val="0000FF"/>
              </a:buClr>
              <a:buSzPct val="100000"/>
              <a:buFont typeface="Shadows Into Light"/>
              <a:buAutoNum type="alphaUcPeriod"/>
            </a:pPr>
            <a:r>
              <a:rPr lang="en" sz="3000">
                <a:solidFill>
                  <a:srgbClr val="0000FF"/>
                </a:solidFill>
                <a:latin typeface="Shadows Into Light"/>
                <a:ea typeface="Shadows Into Light"/>
                <a:cs typeface="Shadows Into Light"/>
                <a:sym typeface="Shadows Into Light"/>
              </a:rPr>
              <a:t>Elbow</a:t>
            </a:r>
          </a:p>
        </p:txBody>
      </p:sp>
      <p:sp>
        <p:nvSpPr>
          <p:cNvPr id="107" name="Shape 107"/>
          <p:cNvSpPr txBox="1"/>
          <p:nvPr/>
        </p:nvSpPr>
        <p:spPr>
          <a:xfrm>
            <a:off x="8853175" y="4722775"/>
            <a:ext cx="7577100" cy="884099"/>
          </a:xfrm>
          <a:prstGeom prst="rect">
            <a:avLst/>
          </a:prstGeom>
          <a:noFill/>
          <a:ln>
            <a:noFill/>
          </a:ln>
        </p:spPr>
        <p:txBody>
          <a:bodyPr lIns="91425" tIns="91425" rIns="91425" bIns="91425" anchor="t" anchorCtr="0">
            <a:noAutofit/>
          </a:bodyPr>
          <a:lstStyle/>
          <a:p>
            <a:pPr>
              <a:spcBef>
                <a:spcPts val="0"/>
              </a:spcBef>
              <a:buNone/>
            </a:pPr>
            <a:endParaRPr/>
          </a:p>
        </p:txBody>
      </p:sp>
      <p:pic>
        <p:nvPicPr>
          <p:cNvPr id="108" name="Shape 108"/>
          <p:cNvPicPr preferRelativeResize="0"/>
          <p:nvPr/>
        </p:nvPicPr>
        <p:blipFill>
          <a:blip r:embed="rId3">
            <a:alphaModFix/>
          </a:blip>
          <a:stretch>
            <a:fillRect/>
          </a:stretch>
        </p:blipFill>
        <p:spPr>
          <a:xfrm>
            <a:off x="5800712" y="1733550"/>
            <a:ext cx="3343275" cy="34099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a:solidFill>
                  <a:srgbClr val="FF9900"/>
                </a:solidFill>
                <a:latin typeface="Dancing Script"/>
                <a:ea typeface="Dancing Script"/>
                <a:cs typeface="Dancing Script"/>
                <a:sym typeface="Dancing Script"/>
              </a:rPr>
              <a:t>The thick liquid that surrounds your joints is called what?</a:t>
            </a:r>
          </a:p>
        </p:txBody>
      </p:sp>
      <p:sp>
        <p:nvSpPr>
          <p:cNvPr id="114" name="Shape 114"/>
          <p:cNvSpPr txBox="1">
            <a:spLocks noGrp="1"/>
          </p:cNvSpPr>
          <p:nvPr>
            <p:ph type="body" idx="1"/>
          </p:nvPr>
        </p:nvSpPr>
        <p:spPr>
          <a:xfrm>
            <a:off x="139100" y="1683650"/>
            <a:ext cx="8520599" cy="3340199"/>
          </a:xfrm>
          <a:prstGeom prst="rect">
            <a:avLst/>
          </a:prstGeom>
        </p:spPr>
        <p:txBody>
          <a:bodyPr lIns="91425" tIns="91425" rIns="91425" bIns="91425" anchor="t" anchorCtr="0">
            <a:noAutofit/>
          </a:bodyPr>
          <a:lstStyle/>
          <a:p>
            <a:pPr rtl="0">
              <a:spcBef>
                <a:spcPts val="0"/>
              </a:spcBef>
              <a:buNone/>
            </a:pPr>
            <a:r>
              <a:rPr lang="en">
                <a:solidFill>
                  <a:srgbClr val="FF9900"/>
                </a:solidFill>
                <a:latin typeface="Orbitron"/>
                <a:ea typeface="Orbitron"/>
                <a:cs typeface="Orbitron"/>
                <a:sym typeface="Orbitron"/>
              </a:rPr>
              <a:t>                              </a:t>
            </a:r>
            <a:r>
              <a:rPr lang="en">
                <a:solidFill>
                  <a:srgbClr val="FF9900"/>
                </a:solidFill>
                <a:latin typeface="Dancing Script"/>
                <a:ea typeface="Dancing Script"/>
                <a:cs typeface="Dancing Script"/>
                <a:sym typeface="Dancing Script"/>
              </a:rPr>
              <a:t>              </a:t>
            </a:r>
          </a:p>
          <a:p>
            <a:pPr marL="457200" lvl="0" indent="-228600" rtl="0">
              <a:spcBef>
                <a:spcPts val="0"/>
              </a:spcBef>
              <a:buClr>
                <a:srgbClr val="FF9900"/>
              </a:buClr>
              <a:buFont typeface="Orbitron"/>
              <a:buAutoNum type="alphaUcPeriod"/>
            </a:pPr>
            <a:r>
              <a:rPr lang="en">
                <a:solidFill>
                  <a:srgbClr val="FF9900"/>
                </a:solidFill>
                <a:latin typeface="Orbitron"/>
                <a:ea typeface="Orbitron"/>
                <a:cs typeface="Orbitron"/>
                <a:sym typeface="Orbitron"/>
              </a:rPr>
              <a:t>water</a:t>
            </a:r>
          </a:p>
          <a:p>
            <a:pPr marL="457200" lvl="0" indent="-228600" rtl="0">
              <a:spcBef>
                <a:spcPts val="0"/>
              </a:spcBef>
              <a:buClr>
                <a:srgbClr val="FF9900"/>
              </a:buClr>
              <a:buFont typeface="Orbitron"/>
              <a:buAutoNum type="alphaUcPeriod"/>
            </a:pPr>
            <a:r>
              <a:rPr lang="en">
                <a:solidFill>
                  <a:srgbClr val="FF9900"/>
                </a:solidFill>
                <a:latin typeface="Orbitron"/>
                <a:ea typeface="Orbitron"/>
                <a:cs typeface="Orbitron"/>
                <a:sym typeface="Orbitron"/>
              </a:rPr>
              <a:t>gravy</a:t>
            </a:r>
          </a:p>
          <a:p>
            <a:pPr marL="457200" lvl="0" indent="-228600" rtl="0">
              <a:spcBef>
                <a:spcPts val="0"/>
              </a:spcBef>
              <a:buClr>
                <a:srgbClr val="FF9900"/>
              </a:buClr>
              <a:buFont typeface="Orbitron"/>
              <a:buAutoNum type="alphaUcPeriod"/>
            </a:pPr>
            <a:r>
              <a:rPr lang="en">
                <a:solidFill>
                  <a:srgbClr val="FF9900"/>
                </a:solidFill>
                <a:latin typeface="Orbitron"/>
                <a:ea typeface="Orbitron"/>
                <a:cs typeface="Orbitron"/>
                <a:sym typeface="Orbitron"/>
              </a:rPr>
              <a:t>Synovial fluid</a:t>
            </a:r>
          </a:p>
          <a:p>
            <a:pPr marL="457200" lvl="0" indent="-228600" rtl="0">
              <a:spcBef>
                <a:spcPts val="0"/>
              </a:spcBef>
              <a:buClr>
                <a:srgbClr val="FF9900"/>
              </a:buClr>
              <a:buFont typeface="Orbitron"/>
              <a:buAutoNum type="alphaUcPeriod"/>
            </a:pPr>
            <a:r>
              <a:rPr lang="en">
                <a:solidFill>
                  <a:srgbClr val="FF9900"/>
                </a:solidFill>
                <a:latin typeface="Orbitron"/>
                <a:ea typeface="Orbitron"/>
                <a:cs typeface="Orbitron"/>
                <a:sym typeface="Orbitron"/>
              </a:rPr>
              <a:t>Spinal fluid</a:t>
            </a:r>
          </a:p>
        </p:txBody>
      </p:sp>
      <p:pic>
        <p:nvPicPr>
          <p:cNvPr id="115" name="Shape 115"/>
          <p:cNvPicPr preferRelativeResize="0"/>
          <p:nvPr/>
        </p:nvPicPr>
        <p:blipFill>
          <a:blip r:embed="rId3">
            <a:alphaModFix/>
          </a:blip>
          <a:stretch>
            <a:fillRect/>
          </a:stretch>
        </p:blipFill>
        <p:spPr>
          <a:xfrm>
            <a:off x="5461850" y="1461350"/>
            <a:ext cx="3682149" cy="36821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30875" y="524475"/>
            <a:ext cx="8520599" cy="3237900"/>
          </a:xfrm>
          <a:prstGeom prst="rect">
            <a:avLst/>
          </a:prstGeom>
        </p:spPr>
        <p:txBody>
          <a:bodyPr lIns="91425" tIns="91425" rIns="91425" bIns="91425" anchor="t" anchorCtr="0">
            <a:noAutofit/>
          </a:bodyPr>
          <a:lstStyle/>
          <a:p>
            <a:pPr rtl="0">
              <a:spcBef>
                <a:spcPts val="0"/>
              </a:spcBef>
              <a:buNone/>
            </a:pPr>
            <a:r>
              <a:rPr lang="en">
                <a:solidFill>
                  <a:srgbClr val="FF9900"/>
                </a:solidFill>
                <a:latin typeface="Shadows Into Light"/>
                <a:ea typeface="Shadows Into Light"/>
                <a:cs typeface="Shadows Into Light"/>
                <a:sym typeface="Shadows Into Light"/>
              </a:rPr>
              <a:t>When gasses in Synovial fluid come out of solution to form bubbles, this process is known as what?</a:t>
            </a:r>
          </a:p>
          <a:p>
            <a:pPr rtl="0">
              <a:spcBef>
                <a:spcPts val="0"/>
              </a:spcBef>
              <a:buNone/>
            </a:pPr>
            <a:endParaRPr/>
          </a:p>
          <a:p>
            <a:pPr marL="457200" lvl="0" indent="-419100" rtl="0">
              <a:spcBef>
                <a:spcPts val="0"/>
              </a:spcBef>
              <a:buClr>
                <a:srgbClr val="FF0000"/>
              </a:buClr>
              <a:buSzPct val="100000"/>
              <a:buFont typeface="Shadows Into Light"/>
              <a:buAutoNum type="alphaUcPeriod"/>
            </a:pPr>
            <a:r>
              <a:rPr lang="en" sz="3000">
                <a:solidFill>
                  <a:srgbClr val="FF0000"/>
                </a:solidFill>
                <a:latin typeface="Shadows Into Light"/>
                <a:ea typeface="Shadows Into Light"/>
                <a:cs typeface="Shadows Into Light"/>
                <a:sym typeface="Shadows Into Light"/>
              </a:rPr>
              <a:t>Dissolving</a:t>
            </a:r>
          </a:p>
          <a:p>
            <a:pPr marL="457200" lvl="0" indent="-419100" rtl="0">
              <a:spcBef>
                <a:spcPts val="0"/>
              </a:spcBef>
              <a:buClr>
                <a:srgbClr val="FF0000"/>
              </a:buClr>
              <a:buSzPct val="100000"/>
              <a:buFont typeface="Shadows Into Light"/>
              <a:buAutoNum type="alphaUcPeriod"/>
            </a:pPr>
            <a:r>
              <a:rPr lang="en" sz="3000">
                <a:solidFill>
                  <a:srgbClr val="FF0000"/>
                </a:solidFill>
                <a:latin typeface="Shadows Into Light"/>
                <a:ea typeface="Shadows Into Light"/>
                <a:cs typeface="Shadows Into Light"/>
                <a:sym typeface="Shadows Into Light"/>
              </a:rPr>
              <a:t>Substituting</a:t>
            </a:r>
          </a:p>
          <a:p>
            <a:pPr marL="457200" lvl="0" indent="-419100" rtl="0">
              <a:spcBef>
                <a:spcPts val="0"/>
              </a:spcBef>
              <a:buClr>
                <a:srgbClr val="FF0000"/>
              </a:buClr>
              <a:buSzPct val="100000"/>
              <a:buFont typeface="Shadows Into Light"/>
              <a:buAutoNum type="alphaUcPeriod"/>
            </a:pPr>
            <a:r>
              <a:rPr lang="en" sz="3000">
                <a:solidFill>
                  <a:srgbClr val="FF0000"/>
                </a:solidFill>
                <a:latin typeface="Shadows Into Light"/>
                <a:ea typeface="Shadows Into Light"/>
                <a:cs typeface="Shadows Into Light"/>
                <a:sym typeface="Shadows Into Light"/>
              </a:rPr>
              <a:t>Swelling</a:t>
            </a:r>
          </a:p>
          <a:p>
            <a:pPr marL="457200" lvl="0" indent="-419100" rtl="0">
              <a:spcBef>
                <a:spcPts val="0"/>
              </a:spcBef>
              <a:buClr>
                <a:srgbClr val="FF0000"/>
              </a:buClr>
              <a:buSzPct val="100000"/>
              <a:buFont typeface="Shadows Into Light"/>
              <a:buAutoNum type="alphaUcPeriod"/>
            </a:pPr>
            <a:r>
              <a:rPr lang="en" sz="3000">
                <a:solidFill>
                  <a:srgbClr val="FF0000"/>
                </a:solidFill>
                <a:latin typeface="Shadows Into Light"/>
                <a:ea typeface="Shadows Into Light"/>
                <a:cs typeface="Shadows Into Light"/>
                <a:sym typeface="Shadows Into Light"/>
              </a:rPr>
              <a:t>Cavitation</a:t>
            </a:r>
          </a:p>
        </p:txBody>
      </p:sp>
      <p:sp>
        <p:nvSpPr>
          <p:cNvPr id="121" name="Shape 121"/>
          <p:cNvSpPr txBox="1">
            <a:spLocks noGrp="1"/>
          </p:cNvSpPr>
          <p:nvPr>
            <p:ph type="body" idx="1"/>
          </p:nvPr>
        </p:nvSpPr>
        <p:spPr>
          <a:xfrm>
            <a:off x="-2062750" y="714650"/>
            <a:ext cx="8520599" cy="923700"/>
          </a:xfrm>
          <a:prstGeom prst="rect">
            <a:avLst/>
          </a:prstGeom>
        </p:spPr>
        <p:txBody>
          <a:bodyPr lIns="91425" tIns="91425" rIns="91425" bIns="91425" anchor="t" anchorCtr="0">
            <a:noAutofit/>
          </a:bodyPr>
          <a:lstStyle/>
          <a:p>
            <a:pPr rtl="0">
              <a:spcBef>
                <a:spcPts val="0"/>
              </a:spcBef>
              <a:buNone/>
            </a:pPr>
            <a:r>
              <a:rPr lang="en"/>
              <a:t>                                                                                                                      </a:t>
            </a:r>
          </a:p>
          <a:p>
            <a:pPr rtl="0">
              <a:spcBef>
                <a:spcPts val="0"/>
              </a:spcBef>
              <a:buNone/>
            </a:pPr>
            <a:endParaRPr/>
          </a:p>
          <a:p>
            <a:pPr lvl="0" rtl="0">
              <a:spcBef>
                <a:spcPts val="0"/>
              </a:spcBef>
              <a:buNone/>
            </a:pPr>
            <a:r>
              <a:rPr lang="en"/>
              <a:t>                                                                                       </a:t>
            </a:r>
          </a:p>
        </p:txBody>
      </p:sp>
      <p:pic>
        <p:nvPicPr>
          <p:cNvPr id="122" name="Shape 122"/>
          <p:cNvPicPr preferRelativeResize="0"/>
          <p:nvPr/>
        </p:nvPicPr>
        <p:blipFill>
          <a:blip r:embed="rId3">
            <a:alphaModFix/>
          </a:blip>
          <a:stretch>
            <a:fillRect/>
          </a:stretch>
        </p:blipFill>
        <p:spPr>
          <a:xfrm>
            <a:off x="4022375" y="2416400"/>
            <a:ext cx="5121625" cy="27270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351</Words>
  <Application>Microsoft Office PowerPoint</Application>
  <PresentationFormat>On-screen Show (16:9)</PresentationFormat>
  <Paragraphs>40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Dancing Script</vt:lpstr>
      <vt:lpstr>Source Code Pro</vt:lpstr>
      <vt:lpstr>Georgia</vt:lpstr>
      <vt:lpstr>Shadows Into Light</vt:lpstr>
      <vt:lpstr>Amatic SC</vt:lpstr>
      <vt:lpstr>Comic Sans MS</vt:lpstr>
      <vt:lpstr>Oswald</vt:lpstr>
      <vt:lpstr>Orbitron</vt:lpstr>
      <vt:lpstr>Arial</vt:lpstr>
      <vt:lpstr>beach-day</vt:lpstr>
      <vt:lpstr>#1433 Why Do Our Joints Pop?</vt:lpstr>
      <vt:lpstr>Why Do Our Joints pop?</vt:lpstr>
      <vt:lpstr>Please don’t </vt:lpstr>
      <vt:lpstr>Are popping joints a Symptom of a serious condition?</vt:lpstr>
      <vt:lpstr>Should you crack your knuckles?</vt:lpstr>
      <vt:lpstr>Interesting facts.</vt:lpstr>
      <vt:lpstr>The place where two bones meet is called a what?</vt:lpstr>
      <vt:lpstr>The thick liquid that surrounds your joints is called what?</vt:lpstr>
      <vt:lpstr>When gasses in Synovial fluid come out of solution to form bubbles, this process is known as what?  Dissolving Substituting Swelling Cavitation</vt:lpstr>
      <vt:lpstr>About the author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#1433 Why Do Our Joints Pop?</dc:title>
  <dc:creator>CS-ISD</dc:creator>
  <cp:lastModifiedBy>CS-ISD</cp:lastModifiedBy>
  <cp:revision>1</cp:revision>
  <dcterms:modified xsi:type="dcterms:W3CDTF">2015-11-19T15:28:21Z</dcterms:modified>
</cp:coreProperties>
</file>