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WES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3">
    <p:pos x="6000" y="0"/>
    <p:text>Proofread</p:text>
  </p:cm>
</p:cmLst>
</file>

<file path=ppt/comments/comment2.xml><?xml version="1.0" encoding="utf-8"?>
<p:cmLst xmlns:a="http://schemas.openxmlformats.org/drawingml/2006/main" xmlns:r="http://schemas.openxmlformats.org/officeDocument/2006/relationships" xmlns:p="http://schemas.openxmlformats.org/presentationml/2006/main">
  <p:cm authorId="0" idx="2">
    <p:pos x="6000" y="0"/>
    <p:text>Proofread.</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
    <p:pos x="6000" y="0"/>
    <p:text>Proofread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8210491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071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6533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2957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0338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1783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37706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8851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707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
        <p:cNvGrpSpPr/>
        <p:nvPr/>
      </p:nvGrpSpPr>
      <p:grpSpPr>
        <a:xfrm>
          <a:off x="0" y="0"/>
          <a:ext cx="0" cy="0"/>
          <a:chOff x="0" y="0"/>
          <a:chExt cx="0" cy="0"/>
        </a:xfrm>
      </p:grpSpPr>
      <p:sp>
        <p:nvSpPr>
          <p:cNvPr id="50" name="Shape 50"/>
          <p:cNvSpPr txBox="1"/>
          <p:nvPr/>
        </p:nvSpPr>
        <p:spPr>
          <a:xfrm>
            <a:off x="823100" y="523800"/>
            <a:ext cx="7677299" cy="2125200"/>
          </a:xfrm>
          <a:prstGeom prst="rect">
            <a:avLst/>
          </a:prstGeom>
          <a:noFill/>
          <a:ln>
            <a:noFill/>
          </a:ln>
        </p:spPr>
        <p:txBody>
          <a:bodyPr lIns="91425" tIns="91425" rIns="91425" bIns="91425" anchor="t" anchorCtr="0">
            <a:noAutofit/>
          </a:bodyPr>
          <a:lstStyle/>
          <a:p>
            <a:pPr algn="ctr" rtl="0">
              <a:spcBef>
                <a:spcPts val="0"/>
              </a:spcBef>
              <a:buNone/>
            </a:pPr>
            <a:r>
              <a:rPr lang="en" sz="2400">
                <a:solidFill>
                  <a:schemeClr val="dk1"/>
                </a:solidFill>
              </a:rPr>
              <a:t>     </a:t>
            </a:r>
            <a:r>
              <a:rPr lang="en" sz="2400">
                <a:solidFill>
                  <a:schemeClr val="lt1"/>
                </a:solidFill>
              </a:rPr>
              <a:t> </a:t>
            </a:r>
            <a:r>
              <a:rPr lang="en" sz="4800">
                <a:solidFill>
                  <a:schemeClr val="lt1"/>
                </a:solidFill>
              </a:rPr>
              <a:t> #1441 How do tornadoes form?????</a:t>
            </a:r>
            <a:r>
              <a:rPr lang="en" sz="4800">
                <a:solidFill>
                  <a:schemeClr val="dk1"/>
                </a:solidFill>
              </a:rPr>
              <a:t>   </a:t>
            </a:r>
          </a:p>
          <a:p>
            <a:pPr rtl="0">
              <a:spcBef>
                <a:spcPts val="0"/>
              </a:spcBef>
              <a:buNone/>
            </a:pPr>
            <a:endParaRPr sz="2400">
              <a:solidFill>
                <a:schemeClr val="dk1"/>
              </a:solidFill>
            </a:endParaRPr>
          </a:p>
          <a:p>
            <a:pPr rtl="0">
              <a:spcBef>
                <a:spcPts val="0"/>
              </a:spcBef>
              <a:buNone/>
            </a:pPr>
            <a:endParaRPr sz="2400">
              <a:solidFill>
                <a:schemeClr val="dk1"/>
              </a:solidFill>
            </a:endParaRPr>
          </a:p>
          <a:p>
            <a:pPr rtl="0">
              <a:spcBef>
                <a:spcPts val="0"/>
              </a:spcBef>
              <a:buNone/>
            </a:pPr>
            <a:r>
              <a:rPr lang="en" sz="2400">
                <a:solidFill>
                  <a:schemeClr val="dk1"/>
                </a:solidFill>
              </a:rPr>
              <a:t> </a:t>
            </a:r>
          </a:p>
          <a:p>
            <a:pPr rtl="0">
              <a:spcBef>
                <a:spcPts val="0"/>
              </a:spcBef>
              <a:buNone/>
            </a:pPr>
            <a:endParaRPr sz="2400">
              <a:solidFill>
                <a:schemeClr val="dk1"/>
              </a:solidFill>
            </a:endParaRPr>
          </a:p>
          <a:p>
            <a:pPr rtl="0">
              <a:spcBef>
                <a:spcPts val="0"/>
              </a:spcBef>
              <a:buNone/>
            </a:pPr>
            <a:r>
              <a:rPr lang="en" sz="2400">
                <a:solidFill>
                  <a:schemeClr val="dk1"/>
                </a:solidFill>
              </a:rPr>
              <a:t>                           </a:t>
            </a:r>
          </a:p>
          <a:p>
            <a:pPr rtl="0">
              <a:spcBef>
                <a:spcPts val="0"/>
              </a:spcBef>
              <a:buNone/>
            </a:pPr>
            <a:endParaRPr sz="2400">
              <a:solidFill>
                <a:schemeClr val="lt1"/>
              </a:solidFill>
            </a:endParaRPr>
          </a:p>
          <a:p>
            <a:pPr rtl="0">
              <a:spcBef>
                <a:spcPts val="0"/>
              </a:spcBef>
              <a:buNone/>
            </a:pPr>
            <a:r>
              <a:rPr lang="en" sz="2400">
                <a:solidFill>
                  <a:schemeClr val="lt1"/>
                </a:solidFill>
              </a:rPr>
              <a:t> </a:t>
            </a:r>
          </a:p>
          <a:p>
            <a:pPr rtl="0">
              <a:spcBef>
                <a:spcPts val="0"/>
              </a:spcBef>
              <a:buNone/>
            </a:pPr>
            <a:endParaRPr sz="2400">
              <a:solidFill>
                <a:schemeClr val="lt1"/>
              </a:solidFill>
            </a:endParaRPr>
          </a:p>
          <a:p>
            <a:pPr>
              <a:spcBef>
                <a:spcPts val="0"/>
              </a:spcBef>
              <a:buNone/>
            </a:pPr>
            <a:r>
              <a:rPr lang="en" sz="2400">
                <a:solidFill>
                  <a:schemeClr val="lt1"/>
                </a:solidFill>
              </a:rPr>
              <a:t>          </a:t>
            </a:r>
          </a:p>
        </p:txBody>
      </p:sp>
      <p:sp>
        <p:nvSpPr>
          <p:cNvPr id="51" name="Shape 51"/>
          <p:cNvSpPr txBox="1"/>
          <p:nvPr/>
        </p:nvSpPr>
        <p:spPr>
          <a:xfrm>
            <a:off x="3442100" y="3636650"/>
            <a:ext cx="2723699" cy="748200"/>
          </a:xfrm>
          <a:prstGeom prst="rect">
            <a:avLst/>
          </a:prstGeom>
          <a:noFill/>
          <a:ln>
            <a:noFill/>
          </a:ln>
        </p:spPr>
        <p:txBody>
          <a:bodyPr lIns="91425" tIns="91425" rIns="91425" bIns="91425" anchor="t" anchorCtr="0">
            <a:noAutofit/>
          </a:bodyPr>
          <a:lstStyle/>
          <a:p>
            <a:pPr rtl="0">
              <a:spcBef>
                <a:spcPts val="0"/>
              </a:spcBef>
              <a:buNone/>
            </a:pPr>
            <a:endParaRPr sz="1800">
              <a:solidFill>
                <a:srgbClr val="FFFFFF"/>
              </a:solidFill>
            </a:endParaRPr>
          </a:p>
          <a:p>
            <a:pPr algn="ctr">
              <a:spcBef>
                <a:spcPts val="0"/>
              </a:spcBef>
              <a:buNone/>
            </a:pPr>
            <a:r>
              <a:rPr lang="en" sz="2400">
                <a:solidFill>
                  <a:srgbClr val="FFFFFF"/>
                </a:solidFill>
                <a:latin typeface="Cambria"/>
                <a:ea typeface="Cambria"/>
                <a:cs typeface="Cambria"/>
                <a:sym typeface="Cambria"/>
              </a:rPr>
              <a:t>By Darby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1000"/>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575325" y="292850"/>
            <a:ext cx="8084399" cy="800999"/>
          </a:xfrm>
          <a:prstGeom prst="rect">
            <a:avLst/>
          </a:prstGeom>
        </p:spPr>
        <p:txBody>
          <a:bodyPr lIns="91425" tIns="91425" rIns="91425" bIns="91425" anchor="t" anchorCtr="0">
            <a:noAutofit/>
          </a:bodyPr>
          <a:lstStyle/>
          <a:p>
            <a:pPr>
              <a:spcBef>
                <a:spcPts val="0"/>
              </a:spcBef>
              <a:buNone/>
            </a:pPr>
            <a:r>
              <a:rPr lang="en">
                <a:solidFill>
                  <a:srgbClr val="000000"/>
                </a:solidFill>
              </a:rPr>
              <a:t>How do tornadoes form?</a:t>
            </a:r>
          </a:p>
        </p:txBody>
      </p:sp>
      <p:sp>
        <p:nvSpPr>
          <p:cNvPr id="57" name="Shape 57"/>
          <p:cNvSpPr txBox="1">
            <a:spLocks noGrp="1"/>
          </p:cNvSpPr>
          <p:nvPr>
            <p:ph type="body" idx="1"/>
          </p:nvPr>
        </p:nvSpPr>
        <p:spPr>
          <a:xfrm>
            <a:off x="311700" y="1093850"/>
            <a:ext cx="8520599" cy="3340199"/>
          </a:xfrm>
          <a:prstGeom prst="rect">
            <a:avLst/>
          </a:prstGeom>
          <a:solidFill>
            <a:schemeClr val="lt2"/>
          </a:solidFill>
          <a:ln w="9525" cap="flat" cmpd="sng">
            <a:solidFill>
              <a:schemeClr val="accent2"/>
            </a:solidFill>
            <a:prstDash val="solid"/>
            <a:round/>
            <a:headEnd type="none" w="med" len="med"/>
            <a:tailEnd type="none" w="med" len="med"/>
          </a:ln>
        </p:spPr>
        <p:txBody>
          <a:bodyPr lIns="91425" tIns="91425" rIns="91425" bIns="91425" anchor="t" anchorCtr="0">
            <a:noAutofit/>
          </a:bodyPr>
          <a:lstStyle/>
          <a:p>
            <a:pPr>
              <a:spcBef>
                <a:spcPts val="0"/>
              </a:spcBef>
              <a:buNone/>
            </a:pPr>
            <a:r>
              <a:rPr lang="en">
                <a:solidFill>
                  <a:srgbClr val="000000"/>
                </a:solidFill>
              </a:rPr>
              <a:t>A tornado forms by a funnel cloud forms if the updraft strengths,it can stretch the funnel cloud causing it to tighten its spin and speed up.If rain and hail from the thunderstorm cause the funnel cloud to lengthen to the point where it touches the ground.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379725" y="1093850"/>
            <a:ext cx="7394099" cy="3340199"/>
          </a:xfrm>
          <a:prstGeom prst="rect">
            <a:avLst/>
          </a:prstGeom>
        </p:spPr>
        <p:txBody>
          <a:bodyPr lIns="91425" tIns="91425" rIns="91425" bIns="91425" anchor="t" anchorCtr="0">
            <a:noAutofit/>
          </a:bodyPr>
          <a:lstStyle/>
          <a:p>
            <a:pPr lvl="0" rtl="0">
              <a:spcBef>
                <a:spcPts val="0"/>
              </a:spcBef>
              <a:buNone/>
            </a:pPr>
            <a:r>
              <a:rPr lang="en">
                <a:solidFill>
                  <a:srgbClr val="000000"/>
                </a:solidFill>
              </a:rPr>
              <a:t>A supercell is a severe thunderstorm with updrafts and downdraft.Allowing a storm to maintain itself for several hours.They often produce large hail.Also powerful downpours,very strong winds and sometimes tornadoes.</a:t>
            </a:r>
          </a:p>
        </p:txBody>
      </p:sp>
      <p:sp>
        <p:nvSpPr>
          <p:cNvPr id="63" name="Shape 6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a:solidFill>
                  <a:srgbClr val="000000"/>
                </a:solidFill>
              </a:rPr>
              <a:t>What is a super cell?</a:t>
            </a:r>
          </a:p>
        </p:txBody>
      </p:sp>
      <p:sp>
        <p:nvSpPr>
          <p:cNvPr id="64" name="Shape 64"/>
          <p:cNvSpPr txBox="1"/>
          <p:nvPr/>
        </p:nvSpPr>
        <p:spPr>
          <a:xfrm>
            <a:off x="3452025" y="770950"/>
            <a:ext cx="6627900" cy="7734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563825" y="189275"/>
            <a:ext cx="6968100" cy="800999"/>
          </a:xfrm>
          <a:prstGeom prst="rect">
            <a:avLst/>
          </a:prstGeom>
        </p:spPr>
        <p:txBody>
          <a:bodyPr lIns="91425" tIns="91425" rIns="91425" bIns="91425" anchor="t" anchorCtr="0">
            <a:noAutofit/>
          </a:bodyPr>
          <a:lstStyle/>
          <a:p>
            <a:pPr lvl="0" rtl="0">
              <a:spcBef>
                <a:spcPts val="0"/>
              </a:spcBef>
              <a:buNone/>
            </a:pPr>
            <a:r>
              <a:rPr lang="en"/>
              <a:t>What is wind shear?</a:t>
            </a:r>
          </a:p>
        </p:txBody>
      </p:sp>
      <p:sp>
        <p:nvSpPr>
          <p:cNvPr id="70" name="Shape 7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solidFill>
                  <a:srgbClr val="000000"/>
                </a:solidFill>
              </a:rPr>
              <a:t>Air moving from an area of high pressure.A deformation of an object in which parallel planes remain parallel but are shifted in a direction parallel to themselves. </a:t>
            </a:r>
            <a:r>
              <a:rPr lang="en"/>
              <a:t> </a:t>
            </a:r>
          </a:p>
        </p:txBody>
      </p:sp>
      <p:pic>
        <p:nvPicPr>
          <p:cNvPr id="71" name="Shape 71"/>
          <p:cNvPicPr preferRelativeResize="0"/>
          <p:nvPr/>
        </p:nvPicPr>
        <p:blipFill>
          <a:blip r:embed="rId3">
            <a:alphaModFix/>
          </a:blip>
          <a:stretch>
            <a:fillRect/>
          </a:stretch>
        </p:blipFill>
        <p:spPr>
          <a:xfrm>
            <a:off x="4788725" y="2274775"/>
            <a:ext cx="2743199" cy="2190749"/>
          </a:xfrm>
          <a:prstGeom prst="rect">
            <a:avLst/>
          </a:prstGeom>
          <a:noFill/>
          <a:ln>
            <a:noFill/>
          </a:ln>
        </p:spPr>
      </p:pic>
      <p:pic>
        <p:nvPicPr>
          <p:cNvPr id="72" name="Shape 72"/>
          <p:cNvPicPr preferRelativeResize="0"/>
          <p:nvPr/>
        </p:nvPicPr>
        <p:blipFill>
          <a:blip r:embed="rId4">
            <a:alphaModFix/>
          </a:blip>
          <a:stretch>
            <a:fillRect/>
          </a:stretch>
        </p:blipFill>
        <p:spPr>
          <a:xfrm>
            <a:off x="311700" y="2648900"/>
            <a:ext cx="2743200" cy="17145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Interesting facts.</a:t>
            </a:r>
          </a:p>
        </p:txBody>
      </p:sp>
      <p:sp>
        <p:nvSpPr>
          <p:cNvPr id="78" name="Shape 78"/>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a:spcBef>
                <a:spcPts val="0"/>
              </a:spcBef>
              <a:buNone/>
            </a:pPr>
            <a:r>
              <a:rPr lang="en">
                <a:solidFill>
                  <a:srgbClr val="000000"/>
                </a:solidFill>
              </a:rPr>
              <a:t>Most devastating and destructive forces on earth are tornados.Tornados have hit every single continent but Antarctica.There most common in North America.Tornado alley has as many as 1,000 tornadoes in an average year.Tornadoes most likely happen  when there are thunderstorms happening.Scientists are starting to unravel the secrets of tornados.</a:t>
            </a:r>
            <a:r>
              <a:rPr lang="en"/>
              <a:t> </a:t>
            </a:r>
          </a:p>
        </p:txBody>
      </p:sp>
      <p:pic>
        <p:nvPicPr>
          <p:cNvPr id="79" name="Shape 79"/>
          <p:cNvPicPr preferRelativeResize="0"/>
          <p:nvPr/>
        </p:nvPicPr>
        <p:blipFill>
          <a:blip r:embed="rId3">
            <a:alphaModFix/>
          </a:blip>
          <a:stretch>
            <a:fillRect/>
          </a:stretch>
        </p:blipFill>
        <p:spPr>
          <a:xfrm>
            <a:off x="1870700" y="2993125"/>
            <a:ext cx="5372675" cy="1676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On which continent do most tornadoes form?</a:t>
            </a:r>
          </a:p>
        </p:txBody>
      </p:sp>
      <p:sp>
        <p:nvSpPr>
          <p:cNvPr id="85" name="Shape 85"/>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solidFill>
                  <a:srgbClr val="000000"/>
                </a:solidFill>
              </a:rPr>
              <a:t>A.North America         </a:t>
            </a:r>
          </a:p>
          <a:p>
            <a:pPr rtl="0">
              <a:spcBef>
                <a:spcPts val="0"/>
              </a:spcBef>
              <a:buNone/>
            </a:pPr>
            <a:r>
              <a:rPr lang="en">
                <a:solidFill>
                  <a:srgbClr val="000000"/>
                </a:solidFill>
              </a:rPr>
              <a:t>B.South America      </a:t>
            </a:r>
          </a:p>
          <a:p>
            <a:pPr rtl="0">
              <a:spcBef>
                <a:spcPts val="0"/>
              </a:spcBef>
              <a:buNone/>
            </a:pPr>
            <a:r>
              <a:rPr lang="en">
                <a:solidFill>
                  <a:srgbClr val="000000"/>
                </a:solidFill>
              </a:rPr>
              <a:t>C.Europe     </a:t>
            </a:r>
          </a:p>
          <a:p>
            <a:pPr>
              <a:spcBef>
                <a:spcPts val="0"/>
              </a:spcBef>
              <a:buNone/>
            </a:pPr>
            <a:r>
              <a:rPr lang="en">
                <a:solidFill>
                  <a:srgbClr val="000000"/>
                </a:solidFill>
              </a:rPr>
              <a:t>D.Asia</a:t>
            </a:r>
          </a:p>
        </p:txBody>
      </p:sp>
      <p:pic>
        <p:nvPicPr>
          <p:cNvPr id="86" name="Shape 86"/>
          <p:cNvPicPr preferRelativeResize="0"/>
          <p:nvPr/>
        </p:nvPicPr>
        <p:blipFill>
          <a:blip r:embed="rId3">
            <a:alphaModFix/>
          </a:blip>
          <a:stretch>
            <a:fillRect/>
          </a:stretch>
        </p:blipFill>
        <p:spPr>
          <a:xfrm rot="10800000" flipH="1">
            <a:off x="5567225" y="2644899"/>
            <a:ext cx="2744125" cy="1680174"/>
          </a:xfrm>
          <a:prstGeom prst="rect">
            <a:avLst/>
          </a:prstGeom>
          <a:noFill/>
          <a:ln>
            <a:noFill/>
          </a:ln>
        </p:spPr>
      </p:pic>
      <p:pic>
        <p:nvPicPr>
          <p:cNvPr id="87" name="Shape 87"/>
          <p:cNvPicPr preferRelativeResize="0"/>
          <p:nvPr/>
        </p:nvPicPr>
        <p:blipFill>
          <a:blip r:embed="rId4">
            <a:alphaModFix/>
          </a:blip>
          <a:stretch>
            <a:fillRect/>
          </a:stretch>
        </p:blipFill>
        <p:spPr>
          <a:xfrm>
            <a:off x="1825800" y="2723725"/>
            <a:ext cx="2743200" cy="2143125"/>
          </a:xfrm>
          <a:prstGeom prst="rect">
            <a:avLst/>
          </a:prstGeom>
          <a:noFill/>
          <a:ln>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599" cy="1626300"/>
          </a:xfrm>
          <a:prstGeom prst="rect">
            <a:avLst/>
          </a:prstGeom>
        </p:spPr>
        <p:txBody>
          <a:bodyPr lIns="91425" tIns="91425" rIns="91425" bIns="91425" anchor="t" anchorCtr="0">
            <a:noAutofit/>
          </a:bodyPr>
          <a:lstStyle/>
          <a:p>
            <a:pPr lvl="0" rtl="0">
              <a:spcBef>
                <a:spcPts val="0"/>
              </a:spcBef>
              <a:buNone/>
            </a:pPr>
            <a:r>
              <a:rPr lang="en"/>
              <a:t>Winds moving at different speeds within a super cell   can create phenomenon known as what? </a:t>
            </a:r>
          </a:p>
        </p:txBody>
      </p:sp>
      <p:sp>
        <p:nvSpPr>
          <p:cNvPr id="93" name="Shape 93"/>
          <p:cNvSpPr txBox="1">
            <a:spLocks noGrp="1"/>
          </p:cNvSpPr>
          <p:nvPr>
            <p:ph type="body" idx="1"/>
          </p:nvPr>
        </p:nvSpPr>
        <p:spPr>
          <a:xfrm>
            <a:off x="219650" y="2128750"/>
            <a:ext cx="8520599" cy="2417100"/>
          </a:xfrm>
          <a:prstGeom prst="rect">
            <a:avLst/>
          </a:prstGeom>
        </p:spPr>
        <p:txBody>
          <a:bodyPr lIns="91425" tIns="91425" rIns="91425" bIns="91425" anchor="t" anchorCtr="0">
            <a:noAutofit/>
          </a:bodyPr>
          <a:lstStyle/>
          <a:p>
            <a:pPr rtl="0">
              <a:spcBef>
                <a:spcPts val="0"/>
              </a:spcBef>
              <a:buNone/>
            </a:pPr>
            <a:r>
              <a:rPr lang="en">
                <a:solidFill>
                  <a:srgbClr val="000000"/>
                </a:solidFill>
              </a:rPr>
              <a:t>A.Broken wind   </a:t>
            </a:r>
          </a:p>
          <a:p>
            <a:pPr rtl="0">
              <a:spcBef>
                <a:spcPts val="0"/>
              </a:spcBef>
              <a:buNone/>
            </a:pPr>
            <a:r>
              <a:rPr lang="en">
                <a:solidFill>
                  <a:srgbClr val="000000"/>
                </a:solidFill>
              </a:rPr>
              <a:t>B.Tornados     </a:t>
            </a:r>
          </a:p>
          <a:p>
            <a:pPr rtl="0">
              <a:spcBef>
                <a:spcPts val="0"/>
              </a:spcBef>
              <a:buNone/>
            </a:pPr>
            <a:r>
              <a:rPr lang="en">
                <a:solidFill>
                  <a:srgbClr val="000000"/>
                </a:solidFill>
              </a:rPr>
              <a:t>C.Wind shear  </a:t>
            </a:r>
          </a:p>
          <a:p>
            <a:pPr lvl="0" rtl="0">
              <a:spcBef>
                <a:spcPts val="0"/>
              </a:spcBef>
              <a:buNone/>
            </a:pPr>
            <a:r>
              <a:rPr lang="en">
                <a:solidFill>
                  <a:srgbClr val="000000"/>
                </a:solidFill>
              </a:rPr>
              <a:t>D.Water spout</a:t>
            </a:r>
          </a:p>
        </p:txBody>
      </p:sp>
      <p:pic>
        <p:nvPicPr>
          <p:cNvPr id="94" name="Shape 94"/>
          <p:cNvPicPr preferRelativeResize="0"/>
          <p:nvPr/>
        </p:nvPicPr>
        <p:blipFill>
          <a:blip r:embed="rId3">
            <a:alphaModFix/>
          </a:blip>
          <a:stretch>
            <a:fillRect/>
          </a:stretch>
        </p:blipFill>
        <p:spPr>
          <a:xfrm>
            <a:off x="5299475" y="2262150"/>
            <a:ext cx="2743200" cy="2009774"/>
          </a:xfrm>
          <a:prstGeom prst="rect">
            <a:avLst/>
          </a:prstGeom>
          <a:noFill/>
          <a:ln>
            <a:noFill/>
          </a:ln>
        </p:spPr>
      </p:pic>
      <p:pic>
        <p:nvPicPr>
          <p:cNvPr id="95" name="Shape 95"/>
          <p:cNvPicPr preferRelativeResize="0"/>
          <p:nvPr/>
        </p:nvPicPr>
        <p:blipFill>
          <a:blip r:embed="rId4">
            <a:alphaModFix/>
          </a:blip>
          <a:stretch>
            <a:fillRect/>
          </a:stretch>
        </p:blipFill>
        <p:spPr>
          <a:xfrm>
            <a:off x="1985975" y="2378925"/>
            <a:ext cx="2743200" cy="1688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599" cy="1039199"/>
          </a:xfrm>
          <a:prstGeom prst="rect">
            <a:avLst/>
          </a:prstGeom>
        </p:spPr>
        <p:txBody>
          <a:bodyPr lIns="91425" tIns="91425" rIns="91425" bIns="91425" anchor="t" anchorCtr="0">
            <a:noAutofit/>
          </a:bodyPr>
          <a:lstStyle/>
          <a:p>
            <a:pPr lvl="0" rtl="0">
              <a:spcBef>
                <a:spcPts val="0"/>
              </a:spcBef>
              <a:buNone/>
            </a:pPr>
            <a:r>
              <a:rPr lang="en">
                <a:solidFill>
                  <a:schemeClr val="lt1"/>
                </a:solidFill>
              </a:rPr>
              <a:t>A funnel cloud that touches the ground is called a  what?</a:t>
            </a:r>
          </a:p>
        </p:txBody>
      </p:sp>
      <p:sp>
        <p:nvSpPr>
          <p:cNvPr id="101" name="Shape 101"/>
          <p:cNvSpPr txBox="1">
            <a:spLocks noGrp="1"/>
          </p:cNvSpPr>
          <p:nvPr>
            <p:ph type="body" idx="1"/>
          </p:nvPr>
        </p:nvSpPr>
        <p:spPr>
          <a:xfrm>
            <a:off x="201875" y="1755250"/>
            <a:ext cx="8520599" cy="2865899"/>
          </a:xfrm>
          <a:prstGeom prst="rect">
            <a:avLst/>
          </a:prstGeom>
        </p:spPr>
        <p:txBody>
          <a:bodyPr lIns="91425" tIns="91425" rIns="91425" bIns="91425" anchor="t" anchorCtr="0">
            <a:noAutofit/>
          </a:bodyPr>
          <a:lstStyle/>
          <a:p>
            <a:pPr lvl="0" rtl="0">
              <a:spcBef>
                <a:spcPts val="0"/>
              </a:spcBef>
              <a:buNone/>
            </a:pPr>
            <a:r>
              <a:rPr lang="en">
                <a:solidFill>
                  <a:schemeClr val="lt1"/>
                </a:solidFill>
              </a:rPr>
              <a:t>A.Whirlwind  </a:t>
            </a:r>
          </a:p>
          <a:p>
            <a:pPr rtl="0">
              <a:spcBef>
                <a:spcPts val="0"/>
              </a:spcBef>
              <a:buNone/>
            </a:pPr>
            <a:r>
              <a:rPr lang="en">
                <a:solidFill>
                  <a:schemeClr val="lt1"/>
                </a:solidFill>
              </a:rPr>
              <a:t>B.Tornado   </a:t>
            </a:r>
          </a:p>
          <a:p>
            <a:pPr rtl="0">
              <a:spcBef>
                <a:spcPts val="0"/>
              </a:spcBef>
              <a:buNone/>
            </a:pPr>
            <a:r>
              <a:rPr lang="en">
                <a:solidFill>
                  <a:schemeClr val="lt1"/>
                </a:solidFill>
              </a:rPr>
              <a:t>C.Windshear    </a:t>
            </a:r>
          </a:p>
          <a:p>
            <a:pPr lvl="0" rtl="0">
              <a:spcBef>
                <a:spcPts val="0"/>
              </a:spcBef>
              <a:buNone/>
            </a:pPr>
            <a:r>
              <a:rPr lang="en">
                <a:solidFill>
                  <a:schemeClr val="dk1"/>
                </a:solidFill>
              </a:rPr>
              <a:t>D.Mesocyclone</a:t>
            </a:r>
          </a:p>
        </p:txBody>
      </p:sp>
    </p:spTree>
  </p:cSld>
  <p:clrMapOvr>
    <a:masterClrMapping/>
  </p:clrMapOvr>
  <p:transition spd="slow">
    <p:push/>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Words>
  <Application>Microsoft Office PowerPoint</Application>
  <PresentationFormat>On-screen Show (16:9)</PresentationFormat>
  <Paragraphs>35</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simple-light-2</vt:lpstr>
      <vt:lpstr>PowerPoint Presentation</vt:lpstr>
      <vt:lpstr>How do tornadoes form?</vt:lpstr>
      <vt:lpstr>What is a super cell?</vt:lpstr>
      <vt:lpstr>What is wind shear?</vt:lpstr>
      <vt:lpstr>Interesting facts.</vt:lpstr>
      <vt:lpstr>On which continent do most tornadoes form?</vt:lpstr>
      <vt:lpstr>Winds moving at different speeds within a super cell   can create phenomenon known as what? </vt:lpstr>
      <vt:lpstr>A funnel cloud that touches the ground is called a  what?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CS-ISD</dc:creator>
  <cp:lastModifiedBy>CS-ISD</cp:lastModifiedBy>
  <cp:revision>1</cp:revision>
  <dcterms:modified xsi:type="dcterms:W3CDTF">2015-11-19T15:06:09Z</dcterms:modified>
</cp:coreProperties>
</file>