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NA WEST"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3">
    <p:pos x="6000" y="100"/>
    <p:text>Run-on sentence. Proofread.</p:text>
  </p:cm>
  <p:cm authorId="0" idx="1">
    <p:pos x="6000" y="0"/>
    <p:text>I made corrections in red. You can make the black. I wanted you to see what I did.</p:text>
  </p:cm>
</p:cmLst>
</file>

<file path=ppt/comments/comment2.xml><?xml version="1.0" encoding="utf-8"?>
<p:cmLst xmlns:a="http://schemas.openxmlformats.org/drawingml/2006/main" xmlns:r="http://schemas.openxmlformats.org/officeDocument/2006/relationships" xmlns:p="http://schemas.openxmlformats.org/presentationml/2006/main">
  <p:cm authorId="0" idx="2">
    <p:pos x="6000" y="0"/>
    <p:text>Do you know how many times.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8952774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76042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6582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67919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39917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80411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18851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1794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6616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algn="l">
              <a:spcBef>
                <a:spcPts val="0"/>
              </a:spcBef>
              <a:buNone/>
            </a:pPr>
            <a:r>
              <a:rPr lang="en"/>
              <a:t>What Causes Lightning #1193?</a:t>
            </a:r>
          </a:p>
        </p:txBody>
      </p:sp>
      <p:sp>
        <p:nvSpPr>
          <p:cNvPr id="51" name="Shape 51"/>
          <p:cNvSpPr txBox="1">
            <a:spLocks noGrp="1"/>
          </p:cNvSpPr>
          <p:nvPr>
            <p:ph type="subTitle" idx="1"/>
          </p:nvPr>
        </p:nvSpPr>
        <p:spPr>
          <a:xfrm>
            <a:off x="158325" y="2845925"/>
            <a:ext cx="8520599" cy="792600"/>
          </a:xfrm>
          <a:prstGeom prst="rect">
            <a:avLst/>
          </a:prstGeom>
        </p:spPr>
        <p:txBody>
          <a:bodyPr lIns="91425" tIns="91425" rIns="91425" bIns="91425" anchor="t" anchorCtr="0">
            <a:noAutofit/>
          </a:bodyPr>
          <a:lstStyle/>
          <a:p>
            <a:pPr algn="l" rtl="0">
              <a:spcBef>
                <a:spcPts val="0"/>
              </a:spcBef>
              <a:buNone/>
            </a:pPr>
            <a:r>
              <a:rPr lang="en">
                <a:solidFill>
                  <a:srgbClr val="FF9900"/>
                </a:solidFill>
              </a:rPr>
              <a:t>Macy Swain</a:t>
            </a:r>
          </a:p>
          <a:p>
            <a:pPr algn="l">
              <a:spcBef>
                <a:spcPts val="0"/>
              </a:spcBef>
              <a:buNone/>
            </a:pP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219650" y="364475"/>
            <a:ext cx="8520599" cy="572699"/>
          </a:xfrm>
          <a:prstGeom prst="rect">
            <a:avLst/>
          </a:prstGeom>
        </p:spPr>
        <p:txBody>
          <a:bodyPr lIns="91425" tIns="91425" rIns="91425" bIns="91425" anchor="t" anchorCtr="0">
            <a:noAutofit/>
          </a:bodyPr>
          <a:lstStyle/>
          <a:p>
            <a:pPr rtl="0">
              <a:spcBef>
                <a:spcPts val="0"/>
              </a:spcBef>
              <a:buNone/>
            </a:pPr>
            <a:r>
              <a:rPr lang="en">
                <a:solidFill>
                  <a:schemeClr val="accent1"/>
                </a:solidFill>
              </a:rPr>
              <a:t>What Causes Lightning ?</a:t>
            </a:r>
          </a:p>
          <a:p>
            <a:pPr>
              <a:spcBef>
                <a:spcPts val="0"/>
              </a:spcBef>
              <a:buNone/>
            </a:pPr>
            <a:endParaRPr>
              <a:solidFill>
                <a:srgbClr val="FFFF00"/>
              </a:solidFill>
            </a:endParaRPr>
          </a:p>
        </p:txBody>
      </p:sp>
      <p:sp>
        <p:nvSpPr>
          <p:cNvPr id="57" name="Shape 5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r>
              <a:rPr lang="en">
                <a:solidFill>
                  <a:srgbClr val="FF9900"/>
                </a:solidFill>
              </a:rPr>
              <a:t>Lightning is caused by water in a storm cloud that freezes, and the pieces  roll around bumping into each other.After all the bumping and rolling the pieces create an electrical charge that separates into two groups. The groups are called negative charge and positive charge .Positive charge is a proton that  has the same amount of positive charge as an electron. Electron means negative charge. Negative charge is called electrons which form at the bottom of the cloud. Earth’s surface is made of positive charge.Positive charge is attracted to anything that sticks up.The positive charge in the cloud is attracted to tall things and strikes because it is too powerful to pass over.</a:t>
            </a:r>
          </a:p>
        </p:txBody>
      </p:sp>
      <p:cxnSp>
        <p:nvCxnSpPr>
          <p:cNvPr id="58" name="Shape 58"/>
          <p:cNvCxnSpPr/>
          <p:nvPr/>
        </p:nvCxnSpPr>
        <p:spPr>
          <a:xfrm>
            <a:off x="2727100" y="840000"/>
            <a:ext cx="1104600" cy="110460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191875"/>
            <a:ext cx="8520599" cy="572699"/>
          </a:xfrm>
          <a:prstGeom prst="rect">
            <a:avLst/>
          </a:prstGeom>
        </p:spPr>
        <p:txBody>
          <a:bodyPr lIns="91425" tIns="91425" rIns="91425" bIns="91425" anchor="t" anchorCtr="0">
            <a:noAutofit/>
          </a:bodyPr>
          <a:lstStyle/>
          <a:p>
            <a:pPr lvl="0" rtl="0">
              <a:spcBef>
                <a:spcPts val="0"/>
              </a:spcBef>
              <a:buNone/>
            </a:pPr>
            <a:r>
              <a:rPr lang="en">
                <a:solidFill>
                  <a:srgbClr val="FF0000"/>
                </a:solidFill>
              </a:rPr>
              <a:t>How many times does lightning strike earth each day?</a:t>
            </a:r>
          </a:p>
        </p:txBody>
      </p:sp>
      <p:sp>
        <p:nvSpPr>
          <p:cNvPr id="64" name="Shape 6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solidFill>
                  <a:srgbClr val="CC0000"/>
                </a:solidFill>
              </a:rPr>
              <a:t>Lightning strikes earth more than 3 million times each day.That is more than 40 flashes each second.</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70900" y="399025"/>
            <a:ext cx="8602199" cy="947400"/>
          </a:xfrm>
          <a:prstGeom prst="rect">
            <a:avLst/>
          </a:prstGeom>
        </p:spPr>
        <p:txBody>
          <a:bodyPr lIns="91425" tIns="91425" rIns="91425" bIns="91425" anchor="t" anchorCtr="0">
            <a:noAutofit/>
          </a:bodyPr>
          <a:lstStyle/>
          <a:p>
            <a:pPr lvl="0" rtl="0">
              <a:spcBef>
                <a:spcPts val="0"/>
              </a:spcBef>
              <a:buNone/>
            </a:pPr>
            <a:r>
              <a:rPr lang="en">
                <a:solidFill>
                  <a:schemeClr val="accent5"/>
                </a:solidFill>
              </a:rPr>
              <a:t>Who he world record for being hit by lightning the most</a:t>
            </a:r>
            <a:r>
              <a:rPr lang="en">
                <a:solidFill>
                  <a:schemeClr val="accent1"/>
                </a:solidFill>
              </a:rPr>
              <a:t> </a:t>
            </a:r>
            <a:r>
              <a:rPr lang="en">
                <a:solidFill>
                  <a:schemeClr val="accent5"/>
                </a:solidFill>
              </a:rPr>
              <a:t>times?</a:t>
            </a:r>
          </a:p>
        </p:txBody>
      </p:sp>
      <p:sp>
        <p:nvSpPr>
          <p:cNvPr id="70" name="Shape 70"/>
          <p:cNvSpPr txBox="1">
            <a:spLocks noGrp="1"/>
          </p:cNvSpPr>
          <p:nvPr>
            <p:ph type="body" idx="1"/>
          </p:nvPr>
        </p:nvSpPr>
        <p:spPr>
          <a:xfrm>
            <a:off x="311700" y="1541900"/>
            <a:ext cx="8520599" cy="3026999"/>
          </a:xfrm>
          <a:prstGeom prst="rect">
            <a:avLst/>
          </a:prstGeom>
        </p:spPr>
        <p:txBody>
          <a:bodyPr lIns="91425" tIns="91425" rIns="91425" bIns="91425" anchor="t" anchorCtr="0">
            <a:noAutofit/>
          </a:bodyPr>
          <a:lstStyle/>
          <a:p>
            <a:pPr rtl="0">
              <a:spcBef>
                <a:spcPts val="0"/>
              </a:spcBef>
              <a:buNone/>
            </a:pPr>
            <a:endParaRPr>
              <a:solidFill>
                <a:schemeClr val="accent5"/>
              </a:solidFill>
            </a:endParaRPr>
          </a:p>
          <a:p>
            <a:pPr lvl="0" rtl="0">
              <a:spcBef>
                <a:spcPts val="0"/>
              </a:spcBef>
              <a:buNone/>
            </a:pPr>
            <a:r>
              <a:rPr lang="en">
                <a:solidFill>
                  <a:schemeClr val="accent5"/>
                </a:solidFill>
              </a:rPr>
              <a:t>Roy Sullivan of Virginia has been struck by lightning the most times.He has been struck 7 times.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Interesting facts about lightning?</a:t>
            </a:r>
          </a:p>
        </p:txBody>
      </p:sp>
      <p:sp>
        <p:nvSpPr>
          <p:cNvPr id="76" name="Shape 7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pPr>
            <a:r>
              <a:rPr lang="en"/>
              <a:t>Lightning strikes are not more than an inch wide.</a:t>
            </a:r>
          </a:p>
          <a:p>
            <a:pPr marL="457200" lvl="0" indent="-228600" rtl="0">
              <a:spcBef>
                <a:spcPts val="0"/>
              </a:spcBef>
            </a:pPr>
            <a:r>
              <a:rPr lang="en"/>
              <a:t>A lightning strike is hotter than the sun surface.</a:t>
            </a:r>
          </a:p>
          <a:p>
            <a:pPr marL="457200" lvl="0" indent="-228600" rtl="0">
              <a:spcBef>
                <a:spcPts val="0"/>
              </a:spcBef>
            </a:pPr>
            <a:r>
              <a:rPr lang="en"/>
              <a:t>Lightning strikes 62,000miles per second.</a:t>
            </a:r>
          </a:p>
          <a:p>
            <a:pPr marL="457200" lvl="0" indent="-228600">
              <a:spcBef>
                <a:spcPts val="0"/>
              </a:spcBef>
            </a:pPr>
            <a:r>
              <a:rPr lang="en"/>
              <a:t>Lightning can strike twice in the same place.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buClr>
                <a:srgbClr val="FF9900"/>
              </a:buClr>
            </a:pPr>
            <a:r>
              <a:rPr lang="en">
                <a:solidFill>
                  <a:srgbClr val="FF9900"/>
                </a:solidFill>
              </a:rPr>
              <a:t>positive</a:t>
            </a:r>
          </a:p>
          <a:p>
            <a:pPr marL="457200" lvl="0" indent="-228600" rtl="0">
              <a:spcBef>
                <a:spcPts val="0"/>
              </a:spcBef>
              <a:buClr>
                <a:srgbClr val="FF9900"/>
              </a:buClr>
            </a:pPr>
            <a:r>
              <a:rPr lang="en">
                <a:solidFill>
                  <a:srgbClr val="FF9900"/>
                </a:solidFill>
              </a:rPr>
              <a:t>negative </a:t>
            </a:r>
          </a:p>
          <a:p>
            <a:pPr marL="457200" lvl="0" indent="-228600" rtl="0">
              <a:spcBef>
                <a:spcPts val="0"/>
              </a:spcBef>
              <a:buClr>
                <a:srgbClr val="FF9900"/>
              </a:buClr>
            </a:pPr>
            <a:r>
              <a:rPr lang="en">
                <a:solidFill>
                  <a:srgbClr val="FF9900"/>
                </a:solidFill>
              </a:rPr>
              <a:t>neutral</a:t>
            </a:r>
          </a:p>
          <a:p>
            <a:pPr marL="457200" lvl="0" indent="-228600">
              <a:spcBef>
                <a:spcPts val="0"/>
              </a:spcBef>
              <a:buClr>
                <a:srgbClr val="FF9900"/>
              </a:buClr>
            </a:pPr>
            <a:r>
              <a:rPr lang="en">
                <a:solidFill>
                  <a:srgbClr val="FF9900"/>
                </a:solidFill>
              </a:rPr>
              <a:t>irrelevant</a:t>
            </a:r>
          </a:p>
        </p:txBody>
      </p:sp>
      <p:sp>
        <p:nvSpPr>
          <p:cNvPr id="82" name="Shape 82"/>
          <p:cNvSpPr txBox="1"/>
          <p:nvPr/>
        </p:nvSpPr>
        <p:spPr>
          <a:xfrm>
            <a:off x="529300" y="345200"/>
            <a:ext cx="7997099" cy="759300"/>
          </a:xfrm>
          <a:prstGeom prst="rect">
            <a:avLst/>
          </a:prstGeom>
          <a:noFill/>
          <a:ln>
            <a:noFill/>
          </a:ln>
        </p:spPr>
        <p:txBody>
          <a:bodyPr lIns="91425" tIns="91425" rIns="91425" bIns="91425" anchor="t" anchorCtr="0">
            <a:noAutofit/>
          </a:bodyPr>
          <a:lstStyle/>
          <a:p>
            <a:pPr>
              <a:spcBef>
                <a:spcPts val="0"/>
              </a:spcBef>
              <a:buNone/>
            </a:pPr>
            <a:r>
              <a:rPr lang="en" sz="2400">
                <a:solidFill>
                  <a:srgbClr val="FFFF00"/>
                </a:solidFill>
              </a:rPr>
              <a:t>The earth’s surface has what kind of charge?</a:t>
            </a:r>
          </a:p>
        </p:txBody>
      </p:sp>
      <p:pic>
        <p:nvPicPr>
          <p:cNvPr id="83" name="Shape 83"/>
          <p:cNvPicPr preferRelativeResize="0"/>
          <p:nvPr/>
        </p:nvPicPr>
        <p:blipFill>
          <a:blip r:embed="rId3">
            <a:alphaModFix/>
          </a:blip>
          <a:stretch>
            <a:fillRect/>
          </a:stretch>
        </p:blipFill>
        <p:spPr>
          <a:xfrm>
            <a:off x="3624016" y="1668800"/>
            <a:ext cx="5132607" cy="34163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87"/>
        <p:cNvGrpSpPr/>
        <p:nvPr/>
      </p:nvGrpSpPr>
      <p:grpSpPr>
        <a:xfrm>
          <a:off x="0" y="0"/>
          <a:ext cx="0" cy="0"/>
          <a:chOff x="0" y="0"/>
          <a:chExt cx="0" cy="0"/>
        </a:xfrm>
      </p:grpSpPr>
      <p:sp>
        <p:nvSpPr>
          <p:cNvPr id="88" name="Shape 88"/>
          <p:cNvSpPr txBox="1"/>
          <p:nvPr/>
        </p:nvSpPr>
        <p:spPr>
          <a:xfrm>
            <a:off x="-69050" y="207100"/>
            <a:ext cx="8422800" cy="1047000"/>
          </a:xfrm>
          <a:prstGeom prst="rect">
            <a:avLst/>
          </a:prstGeom>
          <a:noFill/>
          <a:ln>
            <a:noFill/>
          </a:ln>
        </p:spPr>
        <p:txBody>
          <a:bodyPr lIns="91425" tIns="91425" rIns="91425" bIns="91425" anchor="t" anchorCtr="0">
            <a:noAutofit/>
          </a:bodyPr>
          <a:lstStyle/>
          <a:p>
            <a:pPr>
              <a:spcBef>
                <a:spcPts val="0"/>
              </a:spcBef>
              <a:buNone/>
            </a:pPr>
            <a:r>
              <a:rPr lang="en" sz="2400">
                <a:solidFill>
                  <a:srgbClr val="0B5394"/>
                </a:solidFill>
              </a:rPr>
              <a:t>The negative charges that settle at the bottom of clouds are called what?</a:t>
            </a:r>
          </a:p>
        </p:txBody>
      </p:sp>
      <p:sp>
        <p:nvSpPr>
          <p:cNvPr id="89" name="Shape 89"/>
          <p:cNvSpPr txBox="1"/>
          <p:nvPr/>
        </p:nvSpPr>
        <p:spPr>
          <a:xfrm>
            <a:off x="943550" y="2750100"/>
            <a:ext cx="6627900" cy="773400"/>
          </a:xfrm>
          <a:prstGeom prst="rect">
            <a:avLst/>
          </a:prstGeom>
          <a:noFill/>
          <a:ln>
            <a:noFill/>
          </a:ln>
        </p:spPr>
        <p:txBody>
          <a:bodyPr lIns="91425" tIns="91425" rIns="91425" bIns="91425" anchor="t" anchorCtr="0">
            <a:noAutofit/>
          </a:bodyPr>
          <a:lstStyle/>
          <a:p>
            <a:pPr>
              <a:spcBef>
                <a:spcPts val="0"/>
              </a:spcBef>
              <a:buNone/>
            </a:pPr>
            <a:endParaRPr/>
          </a:p>
        </p:txBody>
      </p:sp>
      <p:sp>
        <p:nvSpPr>
          <p:cNvPr id="90" name="Shape 90"/>
          <p:cNvSpPr txBox="1"/>
          <p:nvPr/>
        </p:nvSpPr>
        <p:spPr>
          <a:xfrm>
            <a:off x="-69050" y="1714500"/>
            <a:ext cx="10137599" cy="1417800"/>
          </a:xfrm>
          <a:prstGeom prst="rect">
            <a:avLst/>
          </a:prstGeom>
          <a:noFill/>
          <a:ln>
            <a:noFill/>
          </a:ln>
        </p:spPr>
        <p:txBody>
          <a:bodyPr lIns="91425" tIns="91425" rIns="91425" bIns="91425" anchor="t" anchorCtr="0">
            <a:noAutofit/>
          </a:bodyPr>
          <a:lstStyle/>
          <a:p>
            <a:pPr>
              <a:spcBef>
                <a:spcPts val="0"/>
              </a:spcBef>
              <a:buNone/>
            </a:pPr>
            <a:endParaRPr/>
          </a:p>
        </p:txBody>
      </p:sp>
      <p:sp>
        <p:nvSpPr>
          <p:cNvPr id="91" name="Shape 91"/>
          <p:cNvSpPr txBox="1"/>
          <p:nvPr/>
        </p:nvSpPr>
        <p:spPr>
          <a:xfrm>
            <a:off x="644375" y="2094225"/>
            <a:ext cx="7973999" cy="2888100"/>
          </a:xfrm>
          <a:prstGeom prst="rect">
            <a:avLst/>
          </a:prstGeom>
          <a:noFill/>
          <a:ln>
            <a:noFill/>
          </a:ln>
        </p:spPr>
        <p:txBody>
          <a:bodyPr lIns="91425" tIns="91425" rIns="91425" bIns="91425" anchor="t" anchorCtr="0">
            <a:noAutofit/>
          </a:bodyPr>
          <a:lstStyle/>
          <a:p>
            <a:pPr>
              <a:spcBef>
                <a:spcPts val="0"/>
              </a:spcBef>
              <a:buNone/>
            </a:pPr>
            <a:endParaRPr/>
          </a:p>
        </p:txBody>
      </p:sp>
      <p:sp>
        <p:nvSpPr>
          <p:cNvPr id="92" name="Shape 92"/>
          <p:cNvSpPr txBox="1"/>
          <p:nvPr/>
        </p:nvSpPr>
        <p:spPr>
          <a:xfrm>
            <a:off x="483275" y="1369300"/>
            <a:ext cx="8422800" cy="3463500"/>
          </a:xfrm>
          <a:prstGeom prst="rect">
            <a:avLst/>
          </a:prstGeom>
          <a:noFill/>
          <a:ln>
            <a:noFill/>
          </a:ln>
        </p:spPr>
        <p:txBody>
          <a:bodyPr lIns="91425" tIns="91425" rIns="91425" bIns="91425" anchor="t" anchorCtr="0">
            <a:noAutofit/>
          </a:bodyPr>
          <a:lstStyle/>
          <a:p>
            <a:pPr marL="457200" lvl="0" indent="-381000" rtl="0">
              <a:spcBef>
                <a:spcPts val="0"/>
              </a:spcBef>
              <a:buClr>
                <a:srgbClr val="674EA7"/>
              </a:buClr>
              <a:buSzPct val="100000"/>
              <a:buChar char="●"/>
            </a:pPr>
            <a:r>
              <a:rPr lang="en" sz="2400">
                <a:solidFill>
                  <a:srgbClr val="674EA7"/>
                </a:solidFill>
              </a:rPr>
              <a:t>protons </a:t>
            </a:r>
          </a:p>
          <a:p>
            <a:pPr marL="457200" lvl="0" indent="-381000" rtl="0">
              <a:spcBef>
                <a:spcPts val="0"/>
              </a:spcBef>
              <a:buClr>
                <a:srgbClr val="674EA7"/>
              </a:buClr>
              <a:buSzPct val="100000"/>
              <a:buChar char="●"/>
            </a:pPr>
            <a:r>
              <a:rPr lang="en" sz="2400">
                <a:solidFill>
                  <a:srgbClr val="674EA7"/>
                </a:solidFill>
              </a:rPr>
              <a:t>neutrons</a:t>
            </a:r>
          </a:p>
          <a:p>
            <a:pPr marL="457200" lvl="0" indent="-381000" rtl="0">
              <a:spcBef>
                <a:spcPts val="0"/>
              </a:spcBef>
              <a:buClr>
                <a:srgbClr val="674EA7"/>
              </a:buClr>
              <a:buSzPct val="100000"/>
              <a:buChar char="●"/>
            </a:pPr>
            <a:r>
              <a:rPr lang="en" sz="2400">
                <a:solidFill>
                  <a:srgbClr val="674EA7"/>
                </a:solidFill>
              </a:rPr>
              <a:t>neutrinos</a:t>
            </a:r>
          </a:p>
          <a:p>
            <a:pPr marL="457200" lvl="0" indent="-381000">
              <a:spcBef>
                <a:spcPts val="0"/>
              </a:spcBef>
              <a:buClr>
                <a:srgbClr val="674EA7"/>
              </a:buClr>
              <a:buSzPct val="100000"/>
              <a:buChar char="●"/>
            </a:pPr>
            <a:r>
              <a:rPr lang="en" sz="2400">
                <a:solidFill>
                  <a:srgbClr val="674EA7"/>
                </a:solidFill>
              </a:rPr>
              <a:t>electrons</a:t>
            </a:r>
          </a:p>
        </p:txBody>
      </p:sp>
      <p:pic>
        <p:nvPicPr>
          <p:cNvPr id="93" name="Shape 93"/>
          <p:cNvPicPr preferRelativeResize="0"/>
          <p:nvPr/>
        </p:nvPicPr>
        <p:blipFill>
          <a:blip r:embed="rId3">
            <a:alphaModFix/>
          </a:blip>
          <a:stretch>
            <a:fillRect/>
          </a:stretch>
        </p:blipFill>
        <p:spPr>
          <a:xfrm>
            <a:off x="4507200" y="1682587"/>
            <a:ext cx="4018600" cy="371137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311700" y="1472850"/>
            <a:ext cx="8520599" cy="3095999"/>
          </a:xfrm>
          <a:prstGeom prst="rect">
            <a:avLst/>
          </a:prstGeom>
        </p:spPr>
        <p:txBody>
          <a:bodyPr lIns="91425" tIns="91425" rIns="91425" bIns="91425" anchor="t" anchorCtr="0">
            <a:noAutofit/>
          </a:bodyPr>
          <a:lstStyle/>
          <a:p>
            <a:pPr marL="457200" lvl="0" indent="-228600" rtl="0">
              <a:spcBef>
                <a:spcPts val="0"/>
              </a:spcBef>
              <a:buClr>
                <a:srgbClr val="3D85C6"/>
              </a:buClr>
              <a:buSzPct val="100000"/>
            </a:pPr>
            <a:r>
              <a:rPr lang="en" sz="2400">
                <a:solidFill>
                  <a:srgbClr val="3D85C6"/>
                </a:solidFill>
              </a:rPr>
              <a:t>five</a:t>
            </a:r>
          </a:p>
          <a:p>
            <a:pPr marL="457200" lvl="0" indent="-228600" rtl="0">
              <a:spcBef>
                <a:spcPts val="0"/>
              </a:spcBef>
              <a:buClr>
                <a:srgbClr val="6FA8DC"/>
              </a:buClr>
              <a:buSzPct val="100000"/>
            </a:pPr>
            <a:r>
              <a:rPr lang="en" sz="2400">
                <a:solidFill>
                  <a:srgbClr val="6FA8DC"/>
                </a:solidFill>
              </a:rPr>
              <a:t>six</a:t>
            </a:r>
          </a:p>
          <a:p>
            <a:pPr marL="457200" lvl="0" indent="-228600" rtl="0">
              <a:spcBef>
                <a:spcPts val="0"/>
              </a:spcBef>
              <a:buClr>
                <a:srgbClr val="6FA8DC"/>
              </a:buClr>
              <a:buSzPct val="100000"/>
            </a:pPr>
            <a:r>
              <a:rPr lang="en" sz="2400">
                <a:solidFill>
                  <a:srgbClr val="6FA8DC"/>
                </a:solidFill>
              </a:rPr>
              <a:t>seven</a:t>
            </a:r>
          </a:p>
          <a:p>
            <a:pPr marL="457200" lvl="0" indent="-228600" rtl="0">
              <a:spcBef>
                <a:spcPts val="0"/>
              </a:spcBef>
              <a:buClr>
                <a:srgbClr val="6FA8DC"/>
              </a:buClr>
              <a:buSzPct val="100000"/>
            </a:pPr>
            <a:r>
              <a:rPr lang="en" sz="2400">
                <a:solidFill>
                  <a:srgbClr val="6FA8DC"/>
                </a:solidFill>
              </a:rPr>
              <a:t>eight</a:t>
            </a:r>
          </a:p>
          <a:p>
            <a:pPr lvl="0" rtl="0">
              <a:spcBef>
                <a:spcPts val="0"/>
              </a:spcBef>
              <a:buNone/>
            </a:pPr>
            <a:endParaRPr sz="2400">
              <a:solidFill>
                <a:srgbClr val="6FA8DC"/>
              </a:solidFill>
            </a:endParaRPr>
          </a:p>
        </p:txBody>
      </p:sp>
      <p:sp>
        <p:nvSpPr>
          <p:cNvPr id="99" name="Shape 99"/>
          <p:cNvSpPr txBox="1"/>
          <p:nvPr/>
        </p:nvSpPr>
        <p:spPr>
          <a:xfrm>
            <a:off x="621375" y="414175"/>
            <a:ext cx="8296199" cy="738299"/>
          </a:xfrm>
          <a:prstGeom prst="rect">
            <a:avLst/>
          </a:prstGeom>
          <a:noFill/>
          <a:ln>
            <a:noFill/>
          </a:ln>
        </p:spPr>
        <p:txBody>
          <a:bodyPr lIns="91425" tIns="91425" rIns="91425" bIns="91425" anchor="t" anchorCtr="0">
            <a:noAutofit/>
          </a:bodyPr>
          <a:lstStyle/>
          <a:p>
            <a:pPr>
              <a:spcBef>
                <a:spcPts val="0"/>
              </a:spcBef>
              <a:buNone/>
            </a:pPr>
            <a:r>
              <a:rPr lang="en" sz="2400">
                <a:solidFill>
                  <a:srgbClr val="FF9900"/>
                </a:solidFill>
              </a:rPr>
              <a:t>Roy Sullivan has been struck by lightning how many times in</a:t>
            </a:r>
            <a:r>
              <a:rPr lang="en" sz="2400"/>
              <a:t> </a:t>
            </a:r>
            <a:r>
              <a:rPr lang="en" sz="2400">
                <a:solidFill>
                  <a:srgbClr val="FF9900"/>
                </a:solidFill>
              </a:rPr>
              <a:t>his life?</a:t>
            </a:r>
          </a:p>
        </p:txBody>
      </p:sp>
      <p:pic>
        <p:nvPicPr>
          <p:cNvPr id="100" name="Shape 100"/>
          <p:cNvPicPr preferRelativeResize="0"/>
          <p:nvPr/>
        </p:nvPicPr>
        <p:blipFill>
          <a:blip r:embed="rId3">
            <a:alphaModFix/>
          </a:blip>
          <a:stretch>
            <a:fillRect/>
          </a:stretch>
        </p:blipFill>
        <p:spPr>
          <a:xfrm>
            <a:off x="5051450" y="1783549"/>
            <a:ext cx="3682351" cy="33599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Words>
  <Application>Microsoft Office PowerPoint</Application>
  <PresentationFormat>On-screen Show (16:9)</PresentationFormat>
  <Paragraphs>29</Paragraphs>
  <Slides>8</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simple-light-2</vt:lpstr>
      <vt:lpstr>What Causes Lightning #1193?</vt:lpstr>
      <vt:lpstr>What Causes Lightning ? </vt:lpstr>
      <vt:lpstr>How many times does lightning strike earth each day?</vt:lpstr>
      <vt:lpstr>Who he world record for being hit by lightning the most times?</vt:lpstr>
      <vt:lpstr>Interesting facts about lightning?</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Causes Lightning #1193?</dc:title>
  <dc:creator>CS-ISD</dc:creator>
  <cp:lastModifiedBy>CS-ISD</cp:lastModifiedBy>
  <cp:revision>2</cp:revision>
  <dcterms:modified xsi:type="dcterms:W3CDTF">2015-11-09T17:05:19Z</dcterms:modified>
</cp:coreProperties>
</file>