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Sentence fragments.</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985559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2812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3342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2842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1562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791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2301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3683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2017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406900" y="619650"/>
            <a:ext cx="8358299" cy="2052599"/>
          </a:xfrm>
          <a:prstGeom prst="rect">
            <a:avLst/>
          </a:prstGeom>
        </p:spPr>
        <p:txBody>
          <a:bodyPr lIns="91425" tIns="91425" rIns="91425" bIns="91425" anchor="b" anchorCtr="0">
            <a:noAutofit/>
          </a:bodyPr>
          <a:lstStyle/>
          <a:p>
            <a:pPr algn="l">
              <a:spcBef>
                <a:spcPts val="0"/>
              </a:spcBef>
              <a:buNone/>
            </a:pPr>
            <a:r>
              <a:rPr lang="en" sz="4800">
                <a:solidFill>
                  <a:srgbClr val="FFD966"/>
                </a:solidFill>
                <a:highlight>
                  <a:srgbClr val="000000"/>
                </a:highlight>
              </a:rPr>
              <a:t>#598 What Was The Kraken?</a:t>
            </a:r>
            <a:r>
              <a:rPr lang="en" sz="4800">
                <a:solidFill>
                  <a:srgbClr val="5B0F00"/>
                </a:solidFill>
              </a:rPr>
              <a:t> </a:t>
            </a:r>
          </a:p>
        </p:txBody>
      </p:sp>
      <p:sp>
        <p:nvSpPr>
          <p:cNvPr id="51" name="Shape 51"/>
          <p:cNvSpPr txBox="1">
            <a:spLocks noGrp="1"/>
          </p:cNvSpPr>
          <p:nvPr>
            <p:ph type="subTitle" idx="1"/>
          </p:nvPr>
        </p:nvSpPr>
        <p:spPr>
          <a:xfrm>
            <a:off x="132075" y="2806575"/>
            <a:ext cx="8520599" cy="792600"/>
          </a:xfrm>
          <a:prstGeom prst="rect">
            <a:avLst/>
          </a:prstGeom>
        </p:spPr>
        <p:txBody>
          <a:bodyPr lIns="91425" tIns="91425" rIns="91425" bIns="91425" anchor="t" anchorCtr="0">
            <a:noAutofit/>
          </a:bodyPr>
          <a:lstStyle/>
          <a:p>
            <a:pPr>
              <a:spcBef>
                <a:spcPts val="0"/>
              </a:spcBef>
              <a:buNone/>
            </a:pPr>
            <a:r>
              <a:rPr lang="en" b="1">
                <a:solidFill>
                  <a:srgbClr val="FFD966"/>
                </a:solidFill>
                <a:highlight>
                  <a:srgbClr val="000000"/>
                </a:highlight>
              </a:rPr>
              <a:t>By: Rachel Dawson</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375975"/>
            <a:ext cx="8520599" cy="572699"/>
          </a:xfrm>
          <a:prstGeom prst="rect">
            <a:avLst/>
          </a:prstGeom>
        </p:spPr>
        <p:txBody>
          <a:bodyPr lIns="91425" tIns="91425" rIns="91425" bIns="91425" anchor="t" anchorCtr="0">
            <a:noAutofit/>
          </a:bodyPr>
          <a:lstStyle/>
          <a:p>
            <a:pPr>
              <a:spcBef>
                <a:spcPts val="0"/>
              </a:spcBef>
              <a:buNone/>
            </a:pPr>
            <a:r>
              <a:rPr lang="en">
                <a:solidFill>
                  <a:srgbClr val="5B0F00"/>
                </a:solidFill>
              </a:rPr>
              <a:t>What Was The Kraken?</a:t>
            </a:r>
          </a:p>
        </p:txBody>
      </p:sp>
      <p:sp>
        <p:nvSpPr>
          <p:cNvPr id="57" name="Shape 57"/>
          <p:cNvSpPr txBox="1">
            <a:spLocks noGrp="1"/>
          </p:cNvSpPr>
          <p:nvPr>
            <p:ph type="body" idx="1"/>
          </p:nvPr>
        </p:nvSpPr>
        <p:spPr>
          <a:xfrm>
            <a:off x="311700" y="1380800"/>
            <a:ext cx="3470700" cy="1969799"/>
          </a:xfrm>
          <a:prstGeom prst="rect">
            <a:avLst/>
          </a:prstGeom>
        </p:spPr>
        <p:txBody>
          <a:bodyPr lIns="91425" tIns="91425" rIns="91425" bIns="91425" anchor="t" anchorCtr="0">
            <a:noAutofit/>
          </a:bodyPr>
          <a:lstStyle/>
          <a:p>
            <a:pPr>
              <a:spcBef>
                <a:spcPts val="0"/>
              </a:spcBef>
              <a:buNone/>
            </a:pPr>
            <a:r>
              <a:rPr lang="en" i="1">
                <a:solidFill>
                  <a:schemeClr val="accent4"/>
                </a:solidFill>
              </a:rPr>
              <a:t>Kraken</a:t>
            </a:r>
            <a:r>
              <a:rPr lang="en">
                <a:solidFill>
                  <a:schemeClr val="accent4"/>
                </a:solidFill>
              </a:rPr>
              <a:t> is a German word for Octopus.  The Kraken is a large creature with many arms. These arms could reach as high as the top of a ship’s main mast!!</a:t>
            </a:r>
          </a:p>
        </p:txBody>
      </p:sp>
      <p:pic>
        <p:nvPicPr>
          <p:cNvPr id="58" name="Shape 58"/>
          <p:cNvPicPr preferRelativeResize="0"/>
          <p:nvPr/>
        </p:nvPicPr>
        <p:blipFill>
          <a:blip r:embed="rId3">
            <a:alphaModFix/>
          </a:blip>
          <a:stretch>
            <a:fillRect/>
          </a:stretch>
        </p:blipFill>
        <p:spPr>
          <a:xfrm>
            <a:off x="4503625" y="788612"/>
            <a:ext cx="3545424" cy="3154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900"/>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180375"/>
            <a:ext cx="8520599" cy="1073699"/>
          </a:xfrm>
          <a:prstGeom prst="rect">
            <a:avLst/>
          </a:prstGeom>
        </p:spPr>
        <p:txBody>
          <a:bodyPr lIns="91425" tIns="91425" rIns="91425" bIns="91425" anchor="t" anchorCtr="0">
            <a:noAutofit/>
          </a:bodyPr>
          <a:lstStyle/>
          <a:p>
            <a:pPr lvl="0" rtl="0">
              <a:spcBef>
                <a:spcPts val="0"/>
              </a:spcBef>
              <a:buNone/>
            </a:pPr>
            <a:r>
              <a:rPr lang="en">
                <a:solidFill>
                  <a:srgbClr val="5B0F00"/>
                </a:solidFill>
              </a:rPr>
              <a:t>What creature might The Kraken have been based upon?</a:t>
            </a:r>
          </a:p>
        </p:txBody>
      </p:sp>
      <p:sp>
        <p:nvSpPr>
          <p:cNvPr id="64" name="Shape 64"/>
          <p:cNvSpPr txBox="1">
            <a:spLocks noGrp="1"/>
          </p:cNvSpPr>
          <p:nvPr>
            <p:ph type="body" idx="1"/>
          </p:nvPr>
        </p:nvSpPr>
        <p:spPr>
          <a:xfrm>
            <a:off x="311700" y="1877400"/>
            <a:ext cx="3992100" cy="2715299"/>
          </a:xfrm>
          <a:prstGeom prst="rect">
            <a:avLst/>
          </a:prstGeom>
        </p:spPr>
        <p:txBody>
          <a:bodyPr lIns="91425" tIns="91425" rIns="91425" bIns="91425" anchor="t" anchorCtr="0">
            <a:noAutofit/>
          </a:bodyPr>
          <a:lstStyle/>
          <a:p>
            <a:pPr lvl="0" rtl="0">
              <a:spcBef>
                <a:spcPts val="0"/>
              </a:spcBef>
              <a:buNone/>
            </a:pPr>
            <a:r>
              <a:rPr lang="en">
                <a:solidFill>
                  <a:schemeClr val="accent4"/>
                </a:solidFill>
              </a:rPr>
              <a:t>The Kraken legends may have been based in part on a real creature. . . The Giant Squid!! Giant Squids have long tentacles and grow up to 40-50 feet in length. They usually live deep in the sea, but they’ve been known to surface and attack ship’s from time to time.</a:t>
            </a:r>
          </a:p>
        </p:txBody>
      </p:sp>
      <p:pic>
        <p:nvPicPr>
          <p:cNvPr id="65" name="Shape 65"/>
          <p:cNvPicPr preferRelativeResize="0"/>
          <p:nvPr/>
        </p:nvPicPr>
        <p:blipFill>
          <a:blip r:embed="rId3">
            <a:alphaModFix/>
          </a:blip>
          <a:stretch>
            <a:fillRect/>
          </a:stretch>
        </p:blipFill>
        <p:spPr>
          <a:xfrm>
            <a:off x="4691525" y="1377875"/>
            <a:ext cx="3784899" cy="2715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5B0F00"/>
                </a:solidFill>
              </a:rPr>
              <a:t>Who Wrote The Famous Sonnet About The Kraken?</a:t>
            </a:r>
          </a:p>
        </p:txBody>
      </p:sp>
      <p:sp>
        <p:nvSpPr>
          <p:cNvPr id="71" name="Shape 71"/>
          <p:cNvSpPr txBox="1">
            <a:spLocks noGrp="1"/>
          </p:cNvSpPr>
          <p:nvPr>
            <p:ph type="body" idx="1"/>
          </p:nvPr>
        </p:nvSpPr>
        <p:spPr>
          <a:xfrm>
            <a:off x="259200" y="1900400"/>
            <a:ext cx="3638100" cy="2010000"/>
          </a:xfrm>
          <a:prstGeom prst="rect">
            <a:avLst/>
          </a:prstGeom>
        </p:spPr>
        <p:txBody>
          <a:bodyPr lIns="91425" tIns="91425" rIns="91425" bIns="91425" anchor="t" anchorCtr="0">
            <a:noAutofit/>
          </a:bodyPr>
          <a:lstStyle/>
          <a:p>
            <a:pPr lvl="0" rtl="0">
              <a:spcBef>
                <a:spcPts val="0"/>
              </a:spcBef>
              <a:buNone/>
            </a:pPr>
            <a:r>
              <a:rPr lang="en">
                <a:solidFill>
                  <a:schemeClr val="accent4"/>
                </a:solidFill>
              </a:rPr>
              <a:t>The Kraken gained fame in 1830 when Alfred Tennyson published his sonnet called </a:t>
            </a:r>
            <a:r>
              <a:rPr lang="en" i="1">
                <a:solidFill>
                  <a:schemeClr val="accent4"/>
                </a:solidFill>
              </a:rPr>
              <a:t>The Kraken</a:t>
            </a:r>
            <a:r>
              <a:rPr lang="en">
                <a:solidFill>
                  <a:schemeClr val="accent4"/>
                </a:solidFill>
              </a:rPr>
              <a:t>. In it, he described a huge sea creature that lived in the depths of the ocean.</a:t>
            </a:r>
            <a:r>
              <a:rPr lang="en"/>
              <a:t>  </a:t>
            </a:r>
          </a:p>
        </p:txBody>
      </p:sp>
      <p:pic>
        <p:nvPicPr>
          <p:cNvPr id="72" name="Shape 72"/>
          <p:cNvPicPr preferRelativeResize="0"/>
          <p:nvPr/>
        </p:nvPicPr>
        <p:blipFill>
          <a:blip r:embed="rId3">
            <a:alphaModFix/>
          </a:blip>
          <a:stretch>
            <a:fillRect/>
          </a:stretch>
        </p:blipFill>
        <p:spPr>
          <a:xfrm>
            <a:off x="4238275" y="1276625"/>
            <a:ext cx="3962599" cy="3257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p:tgtEl>
                                          <p:spTgt spid="72"/>
                                        </p:tgtEl>
                                        <p:attrNameLst>
                                          <p:attrName>ppt_w</p:attrName>
                                        </p:attrNameLst>
                                      </p:cBhvr>
                                      <p:tavLst>
                                        <p:tav tm="0">
                                          <p:val>
                                            <p:strVal val="0"/>
                                          </p:val>
                                        </p:tav>
                                        <p:tav tm="100000">
                                          <p:val>
                                            <p:strVal val="#ppt_w"/>
                                          </p:val>
                                        </p:tav>
                                      </p:tavLst>
                                    </p:anim>
                                    <p:anim calcmode="lin" valueType="num">
                                      <p:cBhvr additive="base">
                                        <p:cTn id="8" dur="1000"/>
                                        <p:tgtEl>
                                          <p:spTgt spid="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67375" y="330475"/>
            <a:ext cx="8520599" cy="572699"/>
          </a:xfrm>
          <a:prstGeom prst="rect">
            <a:avLst/>
          </a:prstGeom>
        </p:spPr>
        <p:txBody>
          <a:bodyPr lIns="91425" tIns="91425" rIns="91425" bIns="91425" anchor="t" anchorCtr="0">
            <a:noAutofit/>
          </a:bodyPr>
          <a:lstStyle/>
          <a:p>
            <a:pPr>
              <a:spcBef>
                <a:spcPts val="0"/>
              </a:spcBef>
              <a:buNone/>
            </a:pPr>
            <a:r>
              <a:rPr lang="en">
                <a:solidFill>
                  <a:srgbClr val="5B0F00"/>
                </a:solidFill>
              </a:rPr>
              <a:t>Interesting facts.</a:t>
            </a:r>
          </a:p>
        </p:txBody>
      </p:sp>
      <p:sp>
        <p:nvSpPr>
          <p:cNvPr id="78" name="Shape 7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solidFill>
                  <a:schemeClr val="accent4"/>
                </a:solidFill>
              </a:rPr>
              <a:t>Alfred Tennyson wrote the famous sonnet about the Kraken.</a:t>
            </a:r>
          </a:p>
          <a:p>
            <a:pPr lvl="0" rtl="0">
              <a:spcBef>
                <a:spcPts val="0"/>
              </a:spcBef>
              <a:buClr>
                <a:schemeClr val="dk1"/>
              </a:buClr>
              <a:buSzPct val="61111"/>
              <a:buFont typeface="Arial"/>
              <a:buNone/>
            </a:pPr>
            <a:r>
              <a:rPr lang="en">
                <a:solidFill>
                  <a:schemeClr val="accent4"/>
                </a:solidFill>
              </a:rPr>
              <a:t>“Below the thunders of the upper deep; Far far beneath in the abysmal sea, His ancient, dreamless, uninvaded sleep The  Kraken sleepeth: faintest sunlights flee About his shadowy sides; above him swell Huge sponges of millennial growth and height; And far away into the sickly light, From many a wondrous grot and secret cell Unnumber'd and enormous polypi Winnow with giant arms the slumbering green. There hath he lain for ages, and will lie Battening upon huge sea worms in his sleep, Until the latter fire shall heat the deep; Then once by man and angels to be seen, In roaring he shall rise and on the surface die.”</a:t>
            </a:r>
          </a:p>
          <a:p>
            <a:pPr lvl="0" rtl="0">
              <a:spcBef>
                <a:spcPts val="0"/>
              </a:spcBef>
              <a:buClr>
                <a:schemeClr val="dk1"/>
              </a:buClr>
              <a:buFont typeface="Arial"/>
              <a:buNone/>
            </a:pPr>
            <a:endParaRPr sz="1100">
              <a:solidFill>
                <a:srgbClr val="555555"/>
              </a:solidFill>
              <a:highlight>
                <a:srgbClr val="FFFFFF"/>
              </a:highlight>
            </a:endParaRPr>
          </a:p>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ppt_w</p:attrName>
                                        </p:attrNameLst>
                                      </p:cBhvr>
                                      <p:tavLst>
                                        <p:tav tm="0">
                                          <p:val>
                                            <p:strVal val="0"/>
                                          </p:val>
                                        </p:tav>
                                        <p:tav tm="100000">
                                          <p:val>
                                            <p:strVal val="#ppt_w"/>
                                          </p:val>
                                        </p:tav>
                                      </p:tavLst>
                                    </p:anim>
                                    <p:anim calcmode="lin" valueType="num">
                                      <p:cBhvr additive="base">
                                        <p:cTn id="8" dur="1000"/>
                                        <p:tgtEl>
                                          <p:spTgt spid="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599" cy="1260900"/>
          </a:xfrm>
          <a:prstGeom prst="rect">
            <a:avLst/>
          </a:prstGeom>
        </p:spPr>
        <p:txBody>
          <a:bodyPr lIns="91425" tIns="91425" rIns="91425" bIns="91425" anchor="t" anchorCtr="0">
            <a:noAutofit/>
          </a:bodyPr>
          <a:lstStyle/>
          <a:p>
            <a:pPr>
              <a:spcBef>
                <a:spcPts val="0"/>
              </a:spcBef>
              <a:buNone/>
            </a:pPr>
            <a:r>
              <a:rPr lang="en">
                <a:solidFill>
                  <a:srgbClr val="5B0F00"/>
                </a:solidFill>
              </a:rPr>
              <a:t>A sea monster that attacks ships and sailors, often portrayed as an octopus or squid.</a:t>
            </a:r>
            <a:r>
              <a:rPr lang="en"/>
              <a:t>                                </a:t>
            </a:r>
          </a:p>
        </p:txBody>
      </p:sp>
      <p:sp>
        <p:nvSpPr>
          <p:cNvPr id="84" name="Shape 84"/>
          <p:cNvSpPr txBox="1">
            <a:spLocks noGrp="1"/>
          </p:cNvSpPr>
          <p:nvPr>
            <p:ph type="body" idx="1"/>
          </p:nvPr>
        </p:nvSpPr>
        <p:spPr>
          <a:xfrm>
            <a:off x="311700" y="2057850"/>
            <a:ext cx="8520599" cy="1931100"/>
          </a:xfrm>
          <a:prstGeom prst="rect">
            <a:avLst/>
          </a:prstGeom>
        </p:spPr>
        <p:txBody>
          <a:bodyPr lIns="91425" tIns="91425" rIns="91425" bIns="91425" anchor="t" anchorCtr="0">
            <a:noAutofit/>
          </a:bodyPr>
          <a:lstStyle/>
          <a:p>
            <a:pPr marL="457200" lvl="0" indent="-228600" rtl="0">
              <a:spcBef>
                <a:spcPts val="0"/>
              </a:spcBef>
              <a:buClr>
                <a:schemeClr val="accent4"/>
              </a:buClr>
              <a:buAutoNum type="alphaUcPeriod"/>
            </a:pPr>
            <a:r>
              <a:rPr lang="en">
                <a:solidFill>
                  <a:schemeClr val="accent4"/>
                </a:solidFill>
              </a:rPr>
              <a:t>SONNET</a:t>
            </a:r>
          </a:p>
          <a:p>
            <a:pPr marL="457200" lvl="0" indent="-228600" rtl="0">
              <a:spcBef>
                <a:spcPts val="0"/>
              </a:spcBef>
              <a:buClr>
                <a:schemeClr val="accent4"/>
              </a:buClr>
              <a:buAutoNum type="alphaUcPeriod"/>
            </a:pPr>
            <a:r>
              <a:rPr lang="en">
                <a:solidFill>
                  <a:schemeClr val="accent4"/>
                </a:solidFill>
              </a:rPr>
              <a:t>KRAKEN</a:t>
            </a:r>
          </a:p>
          <a:p>
            <a:pPr marL="457200" lvl="0" indent="-228600" rtl="0">
              <a:spcBef>
                <a:spcPts val="0"/>
              </a:spcBef>
              <a:buClr>
                <a:schemeClr val="accent4"/>
              </a:buClr>
              <a:buAutoNum type="alphaUcPeriod"/>
            </a:pPr>
            <a:r>
              <a:rPr lang="en">
                <a:solidFill>
                  <a:schemeClr val="accent4"/>
                </a:solidFill>
              </a:rPr>
              <a:t>SURFACE</a:t>
            </a:r>
          </a:p>
          <a:p>
            <a:pPr marL="457200" lvl="0" indent="-228600" rtl="0">
              <a:spcBef>
                <a:spcPts val="0"/>
              </a:spcBef>
              <a:buClr>
                <a:schemeClr val="accent4"/>
              </a:buClr>
              <a:buAutoNum type="alphaUcPeriod"/>
            </a:pPr>
            <a:r>
              <a:rPr lang="en">
                <a:solidFill>
                  <a:schemeClr val="accent4"/>
                </a:solidFill>
              </a:rPr>
              <a:t>MASSIVE</a:t>
            </a:r>
          </a:p>
          <a:p>
            <a:pPr rtl="0">
              <a:spcBef>
                <a:spcPts val="0"/>
              </a:spcBef>
              <a:buNone/>
            </a:pPr>
            <a:endParaRPr/>
          </a:p>
          <a:p>
            <a:pPr>
              <a:spcBef>
                <a:spcPts val="0"/>
              </a:spcBef>
              <a:buNone/>
            </a:pPr>
            <a:endParaRPr/>
          </a:p>
        </p:txBody>
      </p:sp>
      <p:pic>
        <p:nvPicPr>
          <p:cNvPr id="85" name="Shape 85"/>
          <p:cNvPicPr preferRelativeResize="0"/>
          <p:nvPr/>
        </p:nvPicPr>
        <p:blipFill>
          <a:blip r:embed="rId3">
            <a:alphaModFix/>
          </a:blip>
          <a:stretch>
            <a:fillRect/>
          </a:stretch>
        </p:blipFill>
        <p:spPr>
          <a:xfrm>
            <a:off x="3534850" y="1605562"/>
            <a:ext cx="3650425" cy="2835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599" cy="1274099"/>
          </a:xfrm>
          <a:prstGeom prst="rect">
            <a:avLst/>
          </a:prstGeom>
        </p:spPr>
        <p:txBody>
          <a:bodyPr lIns="91425" tIns="91425" rIns="91425" bIns="91425" anchor="t" anchorCtr="0">
            <a:noAutofit/>
          </a:bodyPr>
          <a:lstStyle/>
          <a:p>
            <a:pPr lvl="0" rtl="0">
              <a:spcBef>
                <a:spcPts val="0"/>
              </a:spcBef>
              <a:buNone/>
            </a:pPr>
            <a:r>
              <a:rPr lang="en">
                <a:solidFill>
                  <a:srgbClr val="5B0F00"/>
                </a:solidFill>
              </a:rPr>
              <a:t>A living organism characterized by voluntary movement.</a:t>
            </a:r>
          </a:p>
        </p:txBody>
      </p:sp>
      <p:sp>
        <p:nvSpPr>
          <p:cNvPr id="91" name="Shape 91"/>
          <p:cNvSpPr txBox="1">
            <a:spLocks noGrp="1"/>
          </p:cNvSpPr>
          <p:nvPr>
            <p:ph type="body" idx="1"/>
          </p:nvPr>
        </p:nvSpPr>
        <p:spPr>
          <a:xfrm>
            <a:off x="311700" y="1992225"/>
            <a:ext cx="8520599" cy="1380000"/>
          </a:xfrm>
          <a:prstGeom prst="rect">
            <a:avLst/>
          </a:prstGeom>
        </p:spPr>
        <p:txBody>
          <a:bodyPr lIns="91425" tIns="91425" rIns="91425" bIns="91425" anchor="t" anchorCtr="0">
            <a:noAutofit/>
          </a:bodyPr>
          <a:lstStyle/>
          <a:p>
            <a:pPr marL="457200" lvl="0" indent="-228600" rtl="0">
              <a:spcBef>
                <a:spcPts val="0"/>
              </a:spcBef>
              <a:buClr>
                <a:schemeClr val="accent4"/>
              </a:buClr>
              <a:buAutoNum type="alphaUcPeriod"/>
            </a:pPr>
            <a:r>
              <a:rPr lang="en">
                <a:solidFill>
                  <a:schemeClr val="accent4"/>
                </a:solidFill>
              </a:rPr>
              <a:t>CREATURE</a:t>
            </a:r>
          </a:p>
          <a:p>
            <a:pPr marL="457200" lvl="0" indent="-228600" rtl="0">
              <a:spcBef>
                <a:spcPts val="0"/>
              </a:spcBef>
              <a:buClr>
                <a:schemeClr val="accent4"/>
              </a:buClr>
              <a:buAutoNum type="alphaUcPeriod"/>
            </a:pPr>
            <a:r>
              <a:rPr lang="en">
                <a:solidFill>
                  <a:schemeClr val="accent4"/>
                </a:solidFill>
              </a:rPr>
              <a:t>TENTACLES</a:t>
            </a:r>
          </a:p>
          <a:p>
            <a:pPr marL="457200" lvl="0" indent="-228600" rtl="0">
              <a:spcBef>
                <a:spcPts val="0"/>
              </a:spcBef>
              <a:buClr>
                <a:schemeClr val="accent4"/>
              </a:buClr>
              <a:buAutoNum type="alphaUcPeriod"/>
            </a:pPr>
            <a:r>
              <a:rPr lang="en">
                <a:solidFill>
                  <a:schemeClr val="accent4"/>
                </a:solidFill>
              </a:rPr>
              <a:t>SONNET</a:t>
            </a:r>
          </a:p>
          <a:p>
            <a:pPr marL="457200" lvl="0" indent="-228600" rtl="0">
              <a:spcBef>
                <a:spcPts val="0"/>
              </a:spcBef>
              <a:buClr>
                <a:schemeClr val="accent4"/>
              </a:buClr>
              <a:buAutoNum type="alphaUcPeriod"/>
            </a:pPr>
            <a:r>
              <a:rPr lang="en">
                <a:solidFill>
                  <a:schemeClr val="accent4"/>
                </a:solidFill>
              </a:rPr>
              <a:t>MASSIVE</a:t>
            </a:r>
          </a:p>
        </p:txBody>
      </p:sp>
      <p:pic>
        <p:nvPicPr>
          <p:cNvPr id="92" name="Shape 92"/>
          <p:cNvPicPr preferRelativeResize="0"/>
          <p:nvPr/>
        </p:nvPicPr>
        <p:blipFill>
          <a:blip r:embed="rId3">
            <a:alphaModFix/>
          </a:blip>
          <a:stretch>
            <a:fillRect/>
          </a:stretch>
        </p:blipFill>
        <p:spPr>
          <a:xfrm>
            <a:off x="2929500" y="1531424"/>
            <a:ext cx="5041049" cy="2970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2"/>
                                        </p:tgtEl>
                                      </p:cBhvr>
                                    </p:animEffect>
                                    <p:set>
                                      <p:cBhvr>
                                        <p:cTn id="7" dur="1" fill="hold">
                                          <p:stCondLst>
                                            <p:cond delay="100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599" cy="1077300"/>
          </a:xfrm>
          <a:prstGeom prst="rect">
            <a:avLst/>
          </a:prstGeom>
        </p:spPr>
        <p:txBody>
          <a:bodyPr lIns="91425" tIns="91425" rIns="91425" bIns="91425" anchor="t" anchorCtr="0">
            <a:noAutofit/>
          </a:bodyPr>
          <a:lstStyle/>
          <a:p>
            <a:pPr lvl="0" rtl="0">
              <a:spcBef>
                <a:spcPts val="0"/>
              </a:spcBef>
              <a:buNone/>
            </a:pPr>
            <a:r>
              <a:rPr lang="en">
                <a:solidFill>
                  <a:srgbClr val="5B0F00"/>
                </a:solidFill>
              </a:rPr>
              <a:t>A verse form consisting of 14 lines with a fixed rhyme scheme.</a:t>
            </a:r>
          </a:p>
        </p:txBody>
      </p:sp>
      <p:sp>
        <p:nvSpPr>
          <p:cNvPr id="98" name="Shape 98"/>
          <p:cNvSpPr txBox="1">
            <a:spLocks noGrp="1"/>
          </p:cNvSpPr>
          <p:nvPr>
            <p:ph type="body" idx="1"/>
          </p:nvPr>
        </p:nvSpPr>
        <p:spPr>
          <a:xfrm>
            <a:off x="311700" y="1926625"/>
            <a:ext cx="8520599" cy="1471799"/>
          </a:xfrm>
          <a:prstGeom prst="rect">
            <a:avLst/>
          </a:prstGeom>
        </p:spPr>
        <p:txBody>
          <a:bodyPr lIns="91425" tIns="91425" rIns="91425" bIns="91425" anchor="t" anchorCtr="0">
            <a:noAutofit/>
          </a:bodyPr>
          <a:lstStyle/>
          <a:p>
            <a:pPr marL="457200" lvl="0" indent="-228600" rtl="0">
              <a:spcBef>
                <a:spcPts val="0"/>
              </a:spcBef>
              <a:buClr>
                <a:schemeClr val="accent4"/>
              </a:buClr>
              <a:buAutoNum type="alphaUcPeriod"/>
            </a:pPr>
            <a:r>
              <a:rPr lang="en">
                <a:solidFill>
                  <a:schemeClr val="accent4"/>
                </a:solidFill>
              </a:rPr>
              <a:t>SONNET</a:t>
            </a:r>
          </a:p>
          <a:p>
            <a:pPr marL="457200" lvl="0" indent="-228600" rtl="0">
              <a:spcBef>
                <a:spcPts val="0"/>
              </a:spcBef>
              <a:buClr>
                <a:schemeClr val="accent4"/>
              </a:buClr>
              <a:buAutoNum type="alphaUcPeriod"/>
            </a:pPr>
            <a:r>
              <a:rPr lang="en">
                <a:solidFill>
                  <a:schemeClr val="accent4"/>
                </a:solidFill>
              </a:rPr>
              <a:t>LITERARY</a:t>
            </a:r>
          </a:p>
          <a:p>
            <a:pPr marL="457200" lvl="0" indent="-228600" rtl="0">
              <a:spcBef>
                <a:spcPts val="0"/>
              </a:spcBef>
              <a:buClr>
                <a:schemeClr val="accent4"/>
              </a:buClr>
              <a:buAutoNum type="alphaUcPeriod"/>
            </a:pPr>
            <a:r>
              <a:rPr lang="en">
                <a:solidFill>
                  <a:schemeClr val="accent4"/>
                </a:solidFill>
              </a:rPr>
              <a:t>KRAKEN</a:t>
            </a:r>
          </a:p>
          <a:p>
            <a:pPr marL="457200" lvl="0" indent="-228600" rtl="0">
              <a:spcBef>
                <a:spcPts val="0"/>
              </a:spcBef>
              <a:buClr>
                <a:schemeClr val="accent4"/>
              </a:buClr>
              <a:buAutoNum type="alphaUcPeriod"/>
            </a:pPr>
            <a:r>
              <a:rPr lang="en">
                <a:solidFill>
                  <a:schemeClr val="accent4"/>
                </a:solidFill>
              </a:rPr>
              <a:t>GIGANTIC</a:t>
            </a:r>
          </a:p>
        </p:txBody>
      </p:sp>
      <p:pic>
        <p:nvPicPr>
          <p:cNvPr id="99" name="Shape 99"/>
          <p:cNvPicPr preferRelativeResize="0"/>
          <p:nvPr/>
        </p:nvPicPr>
        <p:blipFill>
          <a:blip r:embed="rId3">
            <a:alphaModFix/>
          </a:blip>
          <a:stretch>
            <a:fillRect/>
          </a:stretch>
        </p:blipFill>
        <p:spPr>
          <a:xfrm>
            <a:off x="3370800" y="1324600"/>
            <a:ext cx="4713150" cy="3046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1000"/>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Words>
  <Application>Microsoft Office PowerPoint</Application>
  <PresentationFormat>On-screen Show (16:9)</PresentationFormat>
  <Paragraphs>26</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simple-light-2</vt:lpstr>
      <vt:lpstr>#598 What Was The Kraken? </vt:lpstr>
      <vt:lpstr>What Was The Kraken?</vt:lpstr>
      <vt:lpstr>What creature might The Kraken have been based upon?</vt:lpstr>
      <vt:lpstr>Who Wrote The Famous Sonnet About The Kraken?</vt:lpstr>
      <vt:lpstr>Interesting facts.</vt:lpstr>
      <vt:lpstr>A sea monster that attacks ships and sailors, often portrayed as an octopus or squid.                                </vt:lpstr>
      <vt:lpstr>A living organism characterized by voluntary movement.</vt:lpstr>
      <vt:lpstr>A verse form consisting of 14 lines with a fixed rhyme scheme.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#598 What Was The Kraken? </dc:title>
  <dc:creator>CS-ISD</dc:creator>
  <cp:lastModifiedBy>CS-ISD</cp:lastModifiedBy>
  <cp:revision>1</cp:revision>
  <dcterms:modified xsi:type="dcterms:W3CDTF">2015-11-04T18:04:28Z</dcterms:modified>
</cp:coreProperties>
</file>