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Pacifico" panose="020B0604020202020204" charset="0"/>
      <p:regular r:id="rId1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NA WES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Doesn't this answer the question on slide 3 and not this question?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8869932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5049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08155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1891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59514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61954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57183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04462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7244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onderopolis.org/wonder/do-you-get-spooked-easil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onderopolis.org/wonder/what-causes-lightning-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onderopolis.org/wonder/why-do-dogs-bark-during-thunderstorm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onderopolis.org/wonder/why-do-dogs-bark-during-thunderstorm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algn="l">
              <a:spcBef>
                <a:spcPts val="0"/>
              </a:spcBef>
              <a:buNone/>
            </a:pPr>
            <a:r>
              <a:rPr lang="en" b="1">
                <a:solidFill>
                  <a:srgbClr val="9900FF"/>
                </a:solidFill>
                <a:latin typeface="Pacifico"/>
                <a:ea typeface="Pacifico"/>
                <a:cs typeface="Pacifico"/>
                <a:sym typeface="Pacifico"/>
              </a:rPr>
              <a:t> </a:t>
            </a:r>
            <a:r>
              <a:rPr lang="en" b="1">
                <a:solidFill>
                  <a:srgbClr val="0208FF"/>
                </a:solidFill>
                <a:latin typeface="Pacifico"/>
                <a:ea typeface="Pacifico"/>
                <a:cs typeface="Pacifico"/>
                <a:sym typeface="Pacifico"/>
              </a:rPr>
              <a:t># </a:t>
            </a:r>
            <a:r>
              <a:rPr lang="en" sz="5400" b="1">
                <a:solidFill>
                  <a:srgbClr val="0208FF"/>
                </a:solidFill>
                <a:latin typeface="Pacifico"/>
                <a:ea typeface="Pacifico"/>
                <a:cs typeface="Pacifico"/>
                <a:sym typeface="Pacifico"/>
              </a:rPr>
              <a:t>1,243</a:t>
            </a:r>
            <a:r>
              <a:rPr lang="en" b="1">
                <a:solidFill>
                  <a:srgbClr val="0208FF"/>
                </a:solidFill>
                <a:latin typeface="Pacifico"/>
                <a:ea typeface="Pacifico"/>
                <a:cs typeface="Pacifico"/>
                <a:sym typeface="Pacifico"/>
              </a:rPr>
              <a:t> Why Do Dogs Bark                             During Thunderstorms</a:t>
            </a:r>
          </a:p>
        </p:txBody>
      </p:sp>
      <p:sp>
        <p:nvSpPr>
          <p:cNvPr id="51" name="Shape 51"/>
          <p:cNvSpPr txBox="1">
            <a:spLocks noGrp="1"/>
          </p:cNvSpPr>
          <p:nvPr>
            <p:ph type="subTitle" idx="1"/>
          </p:nvPr>
        </p:nvSpPr>
        <p:spPr>
          <a:xfrm>
            <a:off x="158325" y="2845925"/>
            <a:ext cx="8520599" cy="792600"/>
          </a:xfrm>
          <a:prstGeom prst="rect">
            <a:avLst/>
          </a:prstGeom>
        </p:spPr>
        <p:txBody>
          <a:bodyPr lIns="91425" tIns="91425" rIns="91425" bIns="91425" anchor="t" anchorCtr="0">
            <a:noAutofit/>
          </a:bodyPr>
          <a:lstStyle/>
          <a:p>
            <a:pPr>
              <a:spcBef>
                <a:spcPts val="0"/>
              </a:spcBef>
              <a:buNone/>
            </a:pPr>
            <a:r>
              <a:rPr lang="en" sz="3000" b="1">
                <a:solidFill>
                  <a:srgbClr val="9900FF"/>
                </a:solidFill>
                <a:latin typeface="Pacifico"/>
                <a:ea typeface="Pacifico"/>
                <a:cs typeface="Pacifico"/>
                <a:sym typeface="Pacifico"/>
              </a:rPr>
              <a:t>By: Summer Raines</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311700" y="479575"/>
            <a:ext cx="9970499" cy="572699"/>
          </a:xfrm>
          <a:prstGeom prst="rect">
            <a:avLst/>
          </a:prstGeom>
        </p:spPr>
        <p:txBody>
          <a:bodyPr lIns="91425" tIns="91425" rIns="91425" bIns="91425" anchor="t" anchorCtr="0">
            <a:noAutofit/>
          </a:bodyPr>
          <a:lstStyle/>
          <a:p>
            <a:pPr>
              <a:spcBef>
                <a:spcPts val="0"/>
              </a:spcBef>
              <a:buNone/>
            </a:pPr>
            <a:r>
              <a:rPr lang="en" sz="4000" b="1">
                <a:solidFill>
                  <a:srgbClr val="00FFFF"/>
                </a:solidFill>
                <a:latin typeface="Pacifico"/>
                <a:ea typeface="Pacifico"/>
                <a:cs typeface="Pacifico"/>
                <a:sym typeface="Pacifico"/>
              </a:rPr>
              <a:t>Why do dogs bark during thunderstorms? </a:t>
            </a:r>
          </a:p>
        </p:txBody>
      </p:sp>
      <p:sp>
        <p:nvSpPr>
          <p:cNvPr id="57" name="Shape 5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sz="3600" b="1">
                <a:solidFill>
                  <a:srgbClr val="00FFFF"/>
                </a:solidFill>
                <a:latin typeface="Pacifico"/>
                <a:ea typeface="Pacifico"/>
                <a:cs typeface="Pacifico"/>
                <a:sym typeface="Pacifico"/>
              </a:rPr>
              <a:t>Many experts believe they may simply be expressing fear. As humans, we can relate to that emotion, since </a:t>
            </a:r>
            <a:r>
              <a:rPr lang="en" sz="3600" b="1">
                <a:solidFill>
                  <a:srgbClr val="00FFFF"/>
                </a:solidFill>
                <a:latin typeface="Pacifico"/>
                <a:ea typeface="Pacifico"/>
                <a:cs typeface="Pacifico"/>
                <a:sym typeface="Pacifico"/>
                <a:hlinkClick r:id="rId4"/>
              </a:rPr>
              <a:t>many people are also very scared of storms</a:t>
            </a:r>
            <a:r>
              <a:rPr lang="en" sz="3600" b="1">
                <a:solidFill>
                  <a:srgbClr val="00FFFF"/>
                </a:solidFill>
                <a:latin typeface="Pacifico"/>
                <a:ea typeface="Pacifico"/>
                <a:cs typeface="Pacifico"/>
                <a:sym typeface="Pacifico"/>
              </a:rPr>
              <a:t>.</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sz="4200" b="1">
                <a:solidFill>
                  <a:srgbClr val="9900FF"/>
                </a:solidFill>
                <a:latin typeface="Pacifico"/>
                <a:ea typeface="Pacifico"/>
                <a:cs typeface="Pacifico"/>
                <a:sym typeface="Pacifico"/>
              </a:rPr>
              <a:t>Are all dogs scared of thunderstorms?</a:t>
            </a:r>
          </a:p>
        </p:txBody>
      </p:sp>
      <p:sp>
        <p:nvSpPr>
          <p:cNvPr id="63" name="Shape 63"/>
          <p:cNvSpPr txBox="1">
            <a:spLocks noGrp="1"/>
          </p:cNvSpPr>
          <p:nvPr>
            <p:ph type="body" idx="1"/>
          </p:nvPr>
        </p:nvSpPr>
        <p:spPr>
          <a:xfrm>
            <a:off x="311700" y="1175475"/>
            <a:ext cx="8520599" cy="3416400"/>
          </a:xfrm>
          <a:prstGeom prst="rect">
            <a:avLst/>
          </a:prstGeom>
        </p:spPr>
        <p:txBody>
          <a:bodyPr lIns="91425" tIns="91425" rIns="91425" bIns="91425" anchor="t" anchorCtr="0">
            <a:noAutofit/>
          </a:bodyPr>
          <a:lstStyle/>
          <a:p>
            <a:pPr lvl="0" rtl="0">
              <a:spcBef>
                <a:spcPts val="0"/>
              </a:spcBef>
              <a:buNone/>
            </a:pPr>
            <a:r>
              <a:rPr lang="en" sz="3500" b="1">
                <a:solidFill>
                  <a:srgbClr val="9900FF"/>
                </a:solidFill>
                <a:latin typeface="Pacifico"/>
                <a:ea typeface="Pacifico"/>
                <a:cs typeface="Pacifico"/>
                <a:sym typeface="Pacifico"/>
              </a:rPr>
              <a:t>Of course, not all dogs are scared of thunderstorms. Like some people who love storms,some dogs just aren't bothered by all the thunder and </a:t>
            </a:r>
            <a:r>
              <a:rPr lang="en" sz="3500" b="1">
                <a:solidFill>
                  <a:srgbClr val="9900FF"/>
                </a:solidFill>
                <a:latin typeface="Pacifico"/>
                <a:ea typeface="Pacifico"/>
                <a:cs typeface="Pacifico"/>
                <a:sym typeface="Pacifico"/>
                <a:hlinkClick r:id="rId4"/>
              </a:rPr>
              <a:t>lightning</a:t>
            </a:r>
            <a:r>
              <a:rPr lang="en" sz="3500" b="1">
                <a:solidFill>
                  <a:srgbClr val="9900FF"/>
                </a:solidFill>
                <a:latin typeface="Pacifico"/>
                <a:ea typeface="Pacifico"/>
                <a:cs typeface="Pacifico"/>
                <a:sym typeface="Pacifico"/>
              </a:rPr>
              <a:t>.</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rtl="0">
              <a:spcBef>
                <a:spcPts val="0"/>
              </a:spcBef>
              <a:buNone/>
            </a:pPr>
            <a:r>
              <a:rPr lang="en" sz="3800" b="1">
                <a:solidFill>
                  <a:srgbClr val="FF00FF"/>
                </a:solidFill>
                <a:latin typeface="Pacifico"/>
                <a:ea typeface="Pacifico"/>
                <a:cs typeface="Pacifico"/>
                <a:sym typeface="Pacifico"/>
              </a:rPr>
              <a:t>Can dogs predict when storms are coming.</a:t>
            </a:r>
          </a:p>
          <a:p>
            <a:pPr lvl="0" rtl="0">
              <a:spcBef>
                <a:spcPts val="0"/>
              </a:spcBef>
              <a:buNone/>
            </a:pPr>
            <a:endParaRPr sz="3600" b="1">
              <a:solidFill>
                <a:srgbClr val="FF00FF"/>
              </a:solidFill>
            </a:endParaRPr>
          </a:p>
        </p:txBody>
      </p:sp>
      <p:sp>
        <p:nvSpPr>
          <p:cNvPr id="69" name="Shape 69"/>
          <p:cNvSpPr txBox="1">
            <a:spLocks noGrp="1"/>
          </p:cNvSpPr>
          <p:nvPr>
            <p:ph type="body" idx="1"/>
          </p:nvPr>
        </p:nvSpPr>
        <p:spPr>
          <a:xfrm>
            <a:off x="231175" y="1256025"/>
            <a:ext cx="8520599" cy="3416400"/>
          </a:xfrm>
          <a:prstGeom prst="rect">
            <a:avLst/>
          </a:prstGeom>
        </p:spPr>
        <p:txBody>
          <a:bodyPr lIns="91425" tIns="91425" rIns="91425" bIns="91425" anchor="t" anchorCtr="0">
            <a:noAutofit/>
          </a:bodyPr>
          <a:lstStyle/>
          <a:p>
            <a:pPr lvl="0" rtl="0">
              <a:spcBef>
                <a:spcPts val="0"/>
              </a:spcBef>
              <a:buClr>
                <a:schemeClr val="dk1"/>
              </a:buClr>
              <a:buSzPct val="34375"/>
              <a:buFont typeface="Arial"/>
              <a:buNone/>
            </a:pPr>
            <a:r>
              <a:rPr lang="en" sz="3200" b="1">
                <a:solidFill>
                  <a:srgbClr val="FF00FF"/>
                </a:solidFill>
                <a:latin typeface="Pacifico"/>
                <a:ea typeface="Pacifico"/>
                <a:cs typeface="Pacifico"/>
                <a:sym typeface="Pacifico"/>
              </a:rPr>
              <a:t>Although it would be very cool if dogs could predict the weather,their ability to know about storms before who can be explained simply by science. Most big changes in the weather, such as an approaching storm, are preceded by a drop in the barometric pressure and shifts in the static </a:t>
            </a:r>
            <a:r>
              <a:rPr lang="en" sz="3200" b="1">
                <a:solidFill>
                  <a:srgbClr val="FF00FF"/>
                </a:solidFill>
                <a:latin typeface="Pacifico"/>
                <a:ea typeface="Pacifico"/>
                <a:cs typeface="Pacifico"/>
                <a:sym typeface="Pacifico"/>
                <a:hlinkClick r:id="rId4"/>
              </a:rPr>
              <a:t>electricity </a:t>
            </a:r>
            <a:r>
              <a:rPr lang="en" sz="3200" b="1">
                <a:solidFill>
                  <a:srgbClr val="FF00FF"/>
                </a:solidFill>
                <a:latin typeface="Pacifico"/>
                <a:ea typeface="Pacifico"/>
                <a:cs typeface="Pacifico"/>
                <a:sym typeface="Pacifico"/>
              </a:rPr>
              <a:t>fields that surround us.</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                  </a:t>
            </a:r>
            <a:r>
              <a:rPr lang="en" sz="4800" b="1">
                <a:solidFill>
                  <a:srgbClr val="00FF00"/>
                </a:solidFill>
                <a:latin typeface="Pacifico"/>
                <a:ea typeface="Pacifico"/>
                <a:cs typeface="Pacifico"/>
                <a:sym typeface="Pacifico"/>
              </a:rPr>
              <a:t>Interesting facts.</a:t>
            </a:r>
          </a:p>
        </p:txBody>
      </p:sp>
      <p:sp>
        <p:nvSpPr>
          <p:cNvPr id="75" name="Shape 7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en" sz="3400" b="1">
                <a:solidFill>
                  <a:srgbClr val="00FF00"/>
                </a:solidFill>
                <a:latin typeface="Pacifico"/>
                <a:ea typeface="Pacifico"/>
                <a:cs typeface="Pacifico"/>
                <a:sym typeface="Pacifico"/>
              </a:rPr>
              <a:t>Dogs are much more sensitive than humans to such changes. While you're still enjoying your favorite television show, your dog can sense these changes in air pressure and </a:t>
            </a:r>
            <a:r>
              <a:rPr lang="en" sz="3400" b="1">
                <a:solidFill>
                  <a:srgbClr val="00FF00"/>
                </a:solidFill>
                <a:latin typeface="Pacifico"/>
                <a:ea typeface="Pacifico"/>
                <a:cs typeface="Pacifico"/>
                <a:sym typeface="Pacifico"/>
                <a:hlinkClick r:id="rId4"/>
              </a:rPr>
              <a:t>electricity </a:t>
            </a:r>
            <a:r>
              <a:rPr lang="en" sz="3400" b="1">
                <a:solidFill>
                  <a:srgbClr val="00FF00"/>
                </a:solidFill>
                <a:latin typeface="Pacifico"/>
                <a:ea typeface="Pacifico"/>
                <a:cs typeface="Pacifico"/>
                <a:sym typeface="Pacifico"/>
              </a:rPr>
              <a:t>and begin to warn you about what he senses is on the way.</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31900"/>
            <a:ext cx="8730600" cy="572699"/>
          </a:xfrm>
          <a:prstGeom prst="rect">
            <a:avLst/>
          </a:prstGeom>
        </p:spPr>
        <p:txBody>
          <a:bodyPr lIns="91425" tIns="91425" rIns="91425" bIns="91425" anchor="t" anchorCtr="0">
            <a:noAutofit/>
          </a:bodyPr>
          <a:lstStyle/>
          <a:p>
            <a:pPr>
              <a:spcBef>
                <a:spcPts val="0"/>
              </a:spcBef>
              <a:buNone/>
            </a:pPr>
            <a:r>
              <a:rPr lang="en" sz="3400" b="1">
                <a:solidFill>
                  <a:srgbClr val="0000FF"/>
                </a:solidFill>
                <a:latin typeface="Pacifico"/>
                <a:ea typeface="Pacifico"/>
                <a:cs typeface="Pacifico"/>
                <a:sym typeface="Pacifico"/>
              </a:rPr>
              <a:t>A dog barking during a thunderstorm may very likely be communicating what emotion?</a:t>
            </a:r>
          </a:p>
        </p:txBody>
      </p:sp>
      <p:sp>
        <p:nvSpPr>
          <p:cNvPr id="81" name="Shape 81"/>
          <p:cNvSpPr txBox="1">
            <a:spLocks noGrp="1"/>
          </p:cNvSpPr>
          <p:nvPr>
            <p:ph type="body" idx="1"/>
          </p:nvPr>
        </p:nvSpPr>
        <p:spPr>
          <a:xfrm>
            <a:off x="311700" y="1256025"/>
            <a:ext cx="8520599" cy="3416400"/>
          </a:xfrm>
          <a:prstGeom prst="rect">
            <a:avLst/>
          </a:prstGeom>
        </p:spPr>
        <p:txBody>
          <a:bodyPr lIns="91425" tIns="91425" rIns="91425" bIns="91425" anchor="t" anchorCtr="0">
            <a:noAutofit/>
          </a:bodyPr>
          <a:lstStyle/>
          <a:p>
            <a:pPr lvl="0" rtl="0">
              <a:lnSpc>
                <a:spcPct val="160000"/>
              </a:lnSpc>
              <a:spcBef>
                <a:spcPts val="1400"/>
              </a:spcBef>
              <a:spcAft>
                <a:spcPts val="400"/>
              </a:spcAft>
              <a:buNone/>
            </a:pPr>
            <a:r>
              <a:rPr lang="en" sz="2400" b="1">
                <a:solidFill>
                  <a:srgbClr val="0000FF"/>
                </a:solidFill>
                <a:latin typeface="Pacifico"/>
                <a:ea typeface="Pacifico"/>
                <a:cs typeface="Pacifico"/>
                <a:sym typeface="Pacifico"/>
              </a:rPr>
              <a:t>A. joy</a:t>
            </a:r>
          </a:p>
          <a:p>
            <a:pPr rtl="0">
              <a:lnSpc>
                <a:spcPct val="160000"/>
              </a:lnSpc>
              <a:spcBef>
                <a:spcPts val="1400"/>
              </a:spcBef>
              <a:spcAft>
                <a:spcPts val="400"/>
              </a:spcAft>
              <a:buNone/>
            </a:pPr>
            <a:r>
              <a:rPr lang="en" sz="2400" b="1">
                <a:solidFill>
                  <a:srgbClr val="0000FF"/>
                </a:solidFill>
                <a:latin typeface="Pacifico"/>
                <a:ea typeface="Pacifico"/>
                <a:cs typeface="Pacifico"/>
                <a:sym typeface="Pacifico"/>
              </a:rPr>
              <a:t>B. boredom</a:t>
            </a:r>
          </a:p>
          <a:p>
            <a:pPr rtl="0">
              <a:lnSpc>
                <a:spcPct val="160000"/>
              </a:lnSpc>
              <a:spcBef>
                <a:spcPts val="1400"/>
              </a:spcBef>
              <a:spcAft>
                <a:spcPts val="400"/>
              </a:spcAft>
              <a:buNone/>
            </a:pPr>
            <a:r>
              <a:rPr lang="en" sz="2400" b="1">
                <a:solidFill>
                  <a:srgbClr val="0000FF"/>
                </a:solidFill>
                <a:latin typeface="Pacifico"/>
                <a:ea typeface="Pacifico"/>
                <a:cs typeface="Pacifico"/>
                <a:sym typeface="Pacifico"/>
              </a:rPr>
              <a:t>C. fear</a:t>
            </a:r>
          </a:p>
          <a:p>
            <a:pPr lvl="0" rtl="0">
              <a:lnSpc>
                <a:spcPct val="160000"/>
              </a:lnSpc>
              <a:spcBef>
                <a:spcPts val="1400"/>
              </a:spcBef>
              <a:spcAft>
                <a:spcPts val="400"/>
              </a:spcAft>
              <a:buNone/>
            </a:pPr>
            <a:r>
              <a:rPr lang="en" sz="2400" b="1">
                <a:solidFill>
                  <a:srgbClr val="0000FF"/>
                </a:solidFill>
                <a:latin typeface="Pacifico"/>
                <a:ea typeface="Pacifico"/>
                <a:cs typeface="Pacifico"/>
                <a:sym typeface="Pacifico"/>
              </a:rPr>
              <a:t>D. pride</a:t>
            </a:r>
          </a:p>
          <a:p>
            <a:pPr lvl="0" rtl="0">
              <a:lnSpc>
                <a:spcPct val="160000"/>
              </a:lnSpc>
              <a:spcBef>
                <a:spcPts val="0"/>
              </a:spcBef>
              <a:spcAft>
                <a:spcPts val="0"/>
              </a:spcAft>
              <a:buNone/>
            </a:pPr>
            <a:r>
              <a:rPr lang="en" sz="3000">
                <a:solidFill>
                  <a:srgbClr val="0000FF"/>
                </a:solidFill>
              </a:rPr>
              <a:t> </a:t>
            </a:r>
          </a:p>
          <a:p>
            <a:pPr>
              <a:spcBef>
                <a:spcPts val="0"/>
              </a:spcBef>
              <a:buNone/>
            </a:pPr>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35125"/>
            <a:ext cx="8520599" cy="572699"/>
          </a:xfrm>
          <a:prstGeom prst="rect">
            <a:avLst/>
          </a:prstGeom>
        </p:spPr>
        <p:txBody>
          <a:bodyPr lIns="91425" tIns="91425" rIns="91425" bIns="91425" anchor="t" anchorCtr="0">
            <a:noAutofit/>
          </a:bodyPr>
          <a:lstStyle/>
          <a:p>
            <a:pPr lvl="0" rtl="0">
              <a:spcBef>
                <a:spcPts val="0"/>
              </a:spcBef>
              <a:buNone/>
            </a:pPr>
            <a:r>
              <a:rPr lang="en" sz="3900" b="1">
                <a:solidFill>
                  <a:srgbClr val="A3FFDD"/>
                </a:solidFill>
                <a:latin typeface="Pacifico"/>
                <a:ea typeface="Pacifico"/>
                <a:cs typeface="Pacifico"/>
                <a:sym typeface="Pacifico"/>
              </a:rPr>
              <a:t>A dog may get an early warning about an approaching storm if it smells what associated with lightning?</a:t>
            </a:r>
          </a:p>
        </p:txBody>
      </p:sp>
      <p:sp>
        <p:nvSpPr>
          <p:cNvPr id="87" name="Shape 8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Clr>
                <a:srgbClr val="000000"/>
              </a:buClr>
              <a:buFont typeface="Arial"/>
              <a:buNone/>
            </a:pPr>
            <a:endParaRPr/>
          </a:p>
          <a:p>
            <a:pPr lvl="0" rtl="0">
              <a:spcBef>
                <a:spcPts val="0"/>
              </a:spcBef>
              <a:buClr>
                <a:srgbClr val="000000"/>
              </a:buClr>
              <a:buFont typeface="Arial"/>
              <a:buNone/>
            </a:pPr>
            <a:endParaRPr/>
          </a:p>
          <a:p>
            <a:pPr lvl="0" rtl="0">
              <a:spcBef>
                <a:spcPts val="0"/>
              </a:spcBef>
              <a:buClr>
                <a:srgbClr val="000000"/>
              </a:buClr>
              <a:buSzPct val="39285"/>
              <a:buFont typeface="Arial"/>
              <a:buNone/>
            </a:pPr>
            <a:r>
              <a:rPr lang="en" sz="2800" b="1">
                <a:solidFill>
                  <a:srgbClr val="A3FFDD"/>
                </a:solidFill>
                <a:latin typeface="Pacifico"/>
                <a:ea typeface="Pacifico"/>
                <a:cs typeface="Pacifico"/>
                <a:sym typeface="Pacifico"/>
              </a:rPr>
              <a:t>A.ozone</a:t>
            </a:r>
          </a:p>
          <a:p>
            <a:pPr lvl="0" rtl="0">
              <a:spcBef>
                <a:spcPts val="0"/>
              </a:spcBef>
              <a:buClr>
                <a:srgbClr val="000000"/>
              </a:buClr>
              <a:buSzPct val="39285"/>
              <a:buFont typeface="Arial"/>
              <a:buNone/>
            </a:pPr>
            <a:r>
              <a:rPr lang="en" sz="2800" b="1">
                <a:solidFill>
                  <a:srgbClr val="A3FFDD"/>
                </a:solidFill>
                <a:latin typeface="Pacifico"/>
                <a:ea typeface="Pacifico"/>
                <a:cs typeface="Pacifico"/>
                <a:sym typeface="Pacifico"/>
              </a:rPr>
              <a:t>B.thunder</a:t>
            </a:r>
          </a:p>
          <a:p>
            <a:pPr lvl="0" rtl="0">
              <a:spcBef>
                <a:spcPts val="0"/>
              </a:spcBef>
              <a:buClr>
                <a:srgbClr val="000000"/>
              </a:buClr>
              <a:buSzPct val="39285"/>
              <a:buFont typeface="Arial"/>
              <a:buNone/>
            </a:pPr>
            <a:r>
              <a:rPr lang="en" sz="2800" b="1">
                <a:solidFill>
                  <a:srgbClr val="A3FFDD"/>
                </a:solidFill>
                <a:latin typeface="Pacifico"/>
                <a:ea typeface="Pacifico"/>
                <a:cs typeface="Pacifico"/>
                <a:sym typeface="Pacifico"/>
              </a:rPr>
              <a:t>C.methane</a:t>
            </a:r>
          </a:p>
          <a:p>
            <a:pPr lvl="0" rtl="0">
              <a:spcBef>
                <a:spcPts val="0"/>
              </a:spcBef>
              <a:buClr>
                <a:srgbClr val="000000"/>
              </a:buClr>
              <a:buSzPct val="39285"/>
              <a:buFont typeface="Arial"/>
              <a:buNone/>
            </a:pPr>
            <a:r>
              <a:rPr lang="en" sz="2800" b="1">
                <a:solidFill>
                  <a:srgbClr val="A3FFDD"/>
                </a:solidFill>
                <a:latin typeface="Pacifico"/>
                <a:ea typeface="Pacifico"/>
                <a:cs typeface="Pacifico"/>
                <a:sym typeface="Pacifico"/>
              </a:rPr>
              <a:t>D.dihydrogen oxide</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sz="3400" b="1">
                <a:solidFill>
                  <a:srgbClr val="4A86E8"/>
                </a:solidFill>
                <a:latin typeface="Pacifico"/>
                <a:ea typeface="Pacifico"/>
                <a:cs typeface="Pacifico"/>
                <a:sym typeface="Pacifico"/>
              </a:rPr>
              <a:t>Which of the following is NOT a way that a dog might know a storm is approaching?</a:t>
            </a:r>
          </a:p>
        </p:txBody>
      </p:sp>
      <p:sp>
        <p:nvSpPr>
          <p:cNvPr id="93" name="Shape 93"/>
          <p:cNvSpPr txBox="1">
            <a:spLocks noGrp="1"/>
          </p:cNvSpPr>
          <p:nvPr>
            <p:ph type="body" idx="1"/>
          </p:nvPr>
        </p:nvSpPr>
        <p:spPr>
          <a:xfrm>
            <a:off x="311700" y="1532200"/>
            <a:ext cx="8520599" cy="3416400"/>
          </a:xfrm>
          <a:prstGeom prst="rect">
            <a:avLst/>
          </a:prstGeom>
        </p:spPr>
        <p:txBody>
          <a:bodyPr lIns="91425" tIns="91425" rIns="91425" bIns="91425" anchor="t" anchorCtr="0">
            <a:noAutofit/>
          </a:bodyPr>
          <a:lstStyle/>
          <a:p>
            <a:pPr rtl="0">
              <a:spcBef>
                <a:spcPts val="0"/>
              </a:spcBef>
              <a:buNone/>
            </a:pPr>
            <a:endParaRPr/>
          </a:p>
          <a:p>
            <a:pPr lvl="0" rtl="0">
              <a:spcBef>
                <a:spcPts val="0"/>
              </a:spcBef>
              <a:buNone/>
            </a:pPr>
            <a:r>
              <a:rPr lang="en" sz="3000" b="1">
                <a:solidFill>
                  <a:srgbClr val="4A86E8"/>
                </a:solidFill>
                <a:latin typeface="Pacifico"/>
                <a:ea typeface="Pacifico"/>
                <a:cs typeface="Pacifico"/>
                <a:sym typeface="Pacifico"/>
              </a:rPr>
              <a:t>A.drop in barometric pressure</a:t>
            </a:r>
          </a:p>
          <a:p>
            <a:pPr lvl="0" rtl="0">
              <a:spcBef>
                <a:spcPts val="0"/>
              </a:spcBef>
              <a:buNone/>
            </a:pPr>
            <a:r>
              <a:rPr lang="en" sz="3000" b="1">
                <a:solidFill>
                  <a:srgbClr val="4A86E8"/>
                </a:solidFill>
                <a:latin typeface="Pacifico"/>
                <a:ea typeface="Pacifico"/>
                <a:cs typeface="Pacifico"/>
                <a:sym typeface="Pacifico"/>
              </a:rPr>
              <a:t>B. shift in static electricity fields</a:t>
            </a:r>
          </a:p>
          <a:p>
            <a:pPr lvl="0" rtl="0">
              <a:spcBef>
                <a:spcPts val="0"/>
              </a:spcBef>
              <a:buNone/>
            </a:pPr>
            <a:r>
              <a:rPr lang="en" sz="3000" b="1">
                <a:solidFill>
                  <a:srgbClr val="4A86E8"/>
                </a:solidFill>
                <a:latin typeface="Pacifico"/>
                <a:ea typeface="Pacifico"/>
                <a:cs typeface="Pacifico"/>
                <a:sym typeface="Pacifico"/>
              </a:rPr>
              <a:t>C.hearing thunder</a:t>
            </a:r>
          </a:p>
          <a:p>
            <a:pPr lvl="0" rtl="0">
              <a:spcBef>
                <a:spcPts val="0"/>
              </a:spcBef>
              <a:buNone/>
            </a:pPr>
            <a:r>
              <a:rPr lang="en" sz="3000" b="1">
                <a:solidFill>
                  <a:srgbClr val="4A86E8"/>
                </a:solidFill>
                <a:latin typeface="Pacifico"/>
                <a:ea typeface="Pacifico"/>
                <a:cs typeface="Pacifico"/>
                <a:sym typeface="Pacifico"/>
              </a:rPr>
              <a:t>D.watching television weather forecast</a:t>
            </a:r>
          </a:p>
          <a:p>
            <a:pPr lvl="0" rtl="0">
              <a:spcBef>
                <a:spcPts val="0"/>
              </a:spcBef>
              <a:buNone/>
            </a:pPr>
            <a:endParaRPr sz="3000" b="1">
              <a:solidFill>
                <a:srgbClr val="4A86E8"/>
              </a:solidFill>
              <a:latin typeface="Pacifico"/>
              <a:ea typeface="Pacifico"/>
              <a:cs typeface="Pacifico"/>
              <a:sym typeface="Pacifico"/>
            </a:endParaRPr>
          </a:p>
        </p:txBody>
      </p:sp>
    </p:spTree>
  </p:cSld>
  <p:clrMapOvr>
    <a:masterClrMapping/>
  </p:clrMapOvr>
  <p:transition spd="slow">
    <p:fade/>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287</Words>
  <Application>Microsoft Office PowerPoint</Application>
  <PresentationFormat>On-screen Show (16:9)</PresentationFormat>
  <Paragraphs>29</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Pacifico</vt:lpstr>
      <vt:lpstr>Arial</vt:lpstr>
      <vt:lpstr>simple-light-2</vt:lpstr>
      <vt:lpstr> # 1,243 Why Do Dogs Bark                             During Thunderstorms</vt:lpstr>
      <vt:lpstr>Why do dogs bark during thunderstorms? </vt:lpstr>
      <vt:lpstr>Are all dogs scared of thunderstorms?</vt:lpstr>
      <vt:lpstr>Can dogs predict when storms are coming. </vt:lpstr>
      <vt:lpstr>                  Interesting facts.</vt:lpstr>
      <vt:lpstr>A dog barking during a thunderstorm may very likely be communicating what emotion?</vt:lpstr>
      <vt:lpstr>A dog may get an early warning about an approaching storm if it smells what associated with lightning?</vt:lpstr>
      <vt:lpstr>Which of the following is NOT a way that a dog might know a storm is approaching?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1,243 Why Do Dogs Bark                             During Thunderstorms</dc:title>
  <dc:creator>CS-ISD</dc:creator>
  <cp:lastModifiedBy>CS-ISD</cp:lastModifiedBy>
  <cp:revision>1</cp:revision>
  <dcterms:modified xsi:type="dcterms:W3CDTF">2015-11-19T15:25:15Z</dcterms:modified>
</cp:coreProperties>
</file>